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Lst>
  <p:sldSz cy="13716000" cx="24377650"/>
  <p:notesSz cx="6858000" cy="9144000"/>
  <p:embeddedFontLst>
    <p:embeddedFont>
      <p:font typeface="Roboto Thin"/>
      <p:regular r:id="rId41"/>
      <p:bold r:id="rId42"/>
      <p:italic r:id="rId43"/>
      <p:boldItalic r:id="rId44"/>
    </p:embeddedFont>
    <p:embeddedFont>
      <p:font typeface="Roboto Medium"/>
      <p:regular r:id="rId45"/>
      <p:bold r:id="rId46"/>
      <p:italic r:id="rId47"/>
      <p:boldItalic r:id="rId48"/>
    </p:embeddedFont>
    <p:embeddedFont>
      <p:font typeface="Roboto"/>
      <p:regular r:id="rId49"/>
      <p:bold r:id="rId50"/>
      <p:italic r:id="rId51"/>
      <p:boldItalic r:id="rId52"/>
    </p:embeddedFont>
    <p:embeddedFont>
      <p:font typeface="Amatic SC"/>
      <p:regular r:id="rId53"/>
      <p:bold r:id="rId54"/>
    </p:embeddedFont>
    <p:embeddedFont>
      <p:font typeface="Inconsolata"/>
      <p:regular r:id="rId55"/>
      <p:bold r:id="rId56"/>
    </p:embeddedFont>
    <p:embeddedFont>
      <p:font typeface="Poppins"/>
      <p:regular r:id="rId57"/>
      <p:bold r:id="rId58"/>
      <p:italic r:id="rId59"/>
      <p:boldItalic r:id="rId60"/>
    </p:embeddedFont>
    <p:embeddedFont>
      <p:font typeface="Lato Light"/>
      <p:regular r:id="rId61"/>
      <p:bold r:id="rId62"/>
      <p:italic r:id="rId63"/>
      <p:boldItalic r:id="rId64"/>
    </p:embeddedFont>
    <p:embeddedFont>
      <p:font typeface="Poppins Medium"/>
      <p:regular r:id="rId65"/>
      <p:bold r:id="rId66"/>
      <p:italic r:id="rId67"/>
      <p:boldItalic r:id="rId68"/>
    </p:embeddedFont>
    <p:embeddedFont>
      <p:font typeface="Roboto Light"/>
      <p:regular r:id="rId69"/>
      <p:bold r:id="rId70"/>
      <p:italic r:id="rId71"/>
      <p:boldItalic r:id="rId72"/>
    </p:embeddedFont>
    <p:embeddedFont>
      <p:font typeface="Helvetica Neue"/>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5096BB-546E-4337-8A25-475126C610A9}">
  <a:tblStyle styleId="{0C5096BB-546E-4337-8A25-475126C610A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font" Target="fonts/RobotoThin-bold.fntdata"/><Relationship Id="rId41" Type="http://schemas.openxmlformats.org/officeDocument/2006/relationships/font" Target="fonts/RobotoThin-regular.fntdata"/><Relationship Id="rId44" Type="http://schemas.openxmlformats.org/officeDocument/2006/relationships/font" Target="fonts/RobotoThin-boldItalic.fntdata"/><Relationship Id="rId43" Type="http://schemas.openxmlformats.org/officeDocument/2006/relationships/font" Target="fonts/RobotoThin-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HelveticaNeue-regular.fntdata"/><Relationship Id="rId72" Type="http://schemas.openxmlformats.org/officeDocument/2006/relationships/font" Target="fonts/RobotoLight-boldItalic.fntdata"/><Relationship Id="rId31" Type="http://schemas.openxmlformats.org/officeDocument/2006/relationships/slide" Target="slides/slide23.xml"/><Relationship Id="rId75" Type="http://schemas.openxmlformats.org/officeDocument/2006/relationships/font" Target="fonts/HelveticaNeue-italic.fntdata"/><Relationship Id="rId30" Type="http://schemas.openxmlformats.org/officeDocument/2006/relationships/slide" Target="slides/slide22.xml"/><Relationship Id="rId74" Type="http://schemas.openxmlformats.org/officeDocument/2006/relationships/font" Target="fonts/HelveticaNeue-bold.fntdata"/><Relationship Id="rId33" Type="http://schemas.openxmlformats.org/officeDocument/2006/relationships/slide" Target="slides/slide25.xml"/><Relationship Id="rId32" Type="http://schemas.openxmlformats.org/officeDocument/2006/relationships/slide" Target="slides/slide24.xml"/><Relationship Id="rId76" Type="http://schemas.openxmlformats.org/officeDocument/2006/relationships/font" Target="fonts/HelveticaNeue-boldItalic.fntdata"/><Relationship Id="rId35" Type="http://schemas.openxmlformats.org/officeDocument/2006/relationships/slide" Target="slides/slide27.xml"/><Relationship Id="rId34" Type="http://schemas.openxmlformats.org/officeDocument/2006/relationships/slide" Target="slides/slide26.xml"/><Relationship Id="rId71" Type="http://schemas.openxmlformats.org/officeDocument/2006/relationships/font" Target="fonts/RobotoLight-italic.fntdata"/><Relationship Id="rId70" Type="http://schemas.openxmlformats.org/officeDocument/2006/relationships/font" Target="fonts/RobotoLight-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LatoLight-bold.fntdata"/><Relationship Id="rId61" Type="http://schemas.openxmlformats.org/officeDocument/2006/relationships/font" Target="fonts/LatoLight-regular.fntdata"/><Relationship Id="rId20" Type="http://schemas.openxmlformats.org/officeDocument/2006/relationships/slide" Target="slides/slide12.xml"/><Relationship Id="rId64" Type="http://schemas.openxmlformats.org/officeDocument/2006/relationships/font" Target="fonts/LatoLight-boldItalic.fntdata"/><Relationship Id="rId63" Type="http://schemas.openxmlformats.org/officeDocument/2006/relationships/font" Target="fonts/LatoLight-italic.fntdata"/><Relationship Id="rId22" Type="http://schemas.openxmlformats.org/officeDocument/2006/relationships/slide" Target="slides/slide14.xml"/><Relationship Id="rId66" Type="http://schemas.openxmlformats.org/officeDocument/2006/relationships/font" Target="fonts/PoppinsMedium-bold.fntdata"/><Relationship Id="rId21" Type="http://schemas.openxmlformats.org/officeDocument/2006/relationships/slide" Target="slides/slide13.xml"/><Relationship Id="rId65" Type="http://schemas.openxmlformats.org/officeDocument/2006/relationships/font" Target="fonts/PoppinsMedium-regular.fntdata"/><Relationship Id="rId24" Type="http://schemas.openxmlformats.org/officeDocument/2006/relationships/slide" Target="slides/slide16.xml"/><Relationship Id="rId68" Type="http://schemas.openxmlformats.org/officeDocument/2006/relationships/font" Target="fonts/PoppinsMedium-boldItalic.fntdata"/><Relationship Id="rId23" Type="http://schemas.openxmlformats.org/officeDocument/2006/relationships/slide" Target="slides/slide15.xml"/><Relationship Id="rId67" Type="http://schemas.openxmlformats.org/officeDocument/2006/relationships/font" Target="fonts/PoppinsMedium-italic.fntdata"/><Relationship Id="rId60" Type="http://schemas.openxmlformats.org/officeDocument/2006/relationships/font" Target="fonts/Poppins-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Light-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AmaticSC-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Inconsolata-regular.fntdata"/><Relationship Id="rId10" Type="http://schemas.openxmlformats.org/officeDocument/2006/relationships/slide" Target="slides/slide2.xml"/><Relationship Id="rId54" Type="http://schemas.openxmlformats.org/officeDocument/2006/relationships/font" Target="fonts/AmaticSC-bold.fntdata"/><Relationship Id="rId13" Type="http://schemas.openxmlformats.org/officeDocument/2006/relationships/slide" Target="slides/slide5.xml"/><Relationship Id="rId57" Type="http://schemas.openxmlformats.org/officeDocument/2006/relationships/font" Target="fonts/Poppins-regular.fntdata"/><Relationship Id="rId12" Type="http://schemas.openxmlformats.org/officeDocument/2006/relationships/slide" Target="slides/slide4.xml"/><Relationship Id="rId56" Type="http://schemas.openxmlformats.org/officeDocument/2006/relationships/font" Target="fonts/Inconsolata-bold.fntdata"/><Relationship Id="rId15" Type="http://schemas.openxmlformats.org/officeDocument/2006/relationships/slide" Target="slides/slide7.xml"/><Relationship Id="rId59" Type="http://schemas.openxmlformats.org/officeDocument/2006/relationships/font" Target="fonts/Poppins-italic.fntdata"/><Relationship Id="rId14" Type="http://schemas.openxmlformats.org/officeDocument/2006/relationships/slide" Target="slides/slide6.xml"/><Relationship Id="rId58" Type="http://schemas.openxmlformats.org/officeDocument/2006/relationships/font" Target="fonts/Poppins-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5" name="Google Shape;1405;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8" name="Google Shape;1448;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3" name="Google Shape;1483;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1" name="Google Shape;132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6" name="Google Shape;1516;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72250926a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272250926a0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2" name="Google Shape;1532;g272250926a0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6" name="Google Shape;1376;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10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7.png"/><Relationship Id="rId4" Type="http://schemas.openxmlformats.org/officeDocument/2006/relationships/image" Target="../media/image1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10.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9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6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5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9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0.png"/><Relationship Id="rId4" Type="http://schemas.openxmlformats.org/officeDocument/2006/relationships/image" Target="../media/image116.png"/><Relationship Id="rId5"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4.png"/><Relationship Id="rId4" Type="http://schemas.openxmlformats.org/officeDocument/2006/relationships/image" Target="../media/image111.png"/><Relationship Id="rId5" Type="http://schemas.openxmlformats.org/officeDocument/2006/relationships/image" Target="../media/image108.png"/><Relationship Id="rId6" Type="http://schemas.openxmlformats.org/officeDocument/2006/relationships/image" Target="../media/image1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7.xml"/><Relationship Id="rId3"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5.png"/><Relationship Id="rId4" Type="http://schemas.openxmlformats.org/officeDocument/2006/relationships/image" Target="../media/image122.png"/><Relationship Id="rId5"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20.png"/><Relationship Id="rId4" Type="http://schemas.openxmlformats.org/officeDocument/2006/relationships/image" Target="../media/image126.png"/><Relationship Id="rId5" Type="http://schemas.openxmlformats.org/officeDocument/2006/relationships/image" Target="../media/image121.png"/><Relationship Id="rId6" Type="http://schemas.openxmlformats.org/officeDocument/2006/relationships/image" Target="../media/image1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5.png"/><Relationship Id="rId4"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4.xml"/><Relationship Id="rId3" Type="http://schemas.openxmlformats.org/officeDocument/2006/relationships/image" Target="../media/image1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www.semicomplet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1.xml"/><Relationship Id="rId3" Type="http://schemas.openxmlformats.org/officeDocument/2006/relationships/image" Target="../media/image1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858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Daniel Mazepa</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Carrie Hobbs</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George Humphrey</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Jaibrien Brooks</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Gee Bascomb</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Wallace Martin</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pic>
        <p:nvPicPr>
          <p:cNvPr id="1390" name="Google Shape;1390;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1" name="Google Shape;1391;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2" name="Google Shape;1392;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3" name="Google Shape;1393;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Reports—Windows</a:t>
            </a:r>
            <a:endParaRPr/>
          </a:p>
        </p:txBody>
      </p:sp>
      <p:sp>
        <p:nvSpPr>
          <p:cNvPr id="1399" name="Google Shape;1399;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9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01" name="Google Shape;1401;p93"/>
          <p:cNvGraphicFramePr/>
          <p:nvPr/>
        </p:nvGraphicFramePr>
        <p:xfrm>
          <a:off x="1191013" y="5097125"/>
          <a:ext cx="3000000" cy="3000000"/>
        </p:xfrm>
        <a:graphic>
          <a:graphicData uri="http://schemas.openxmlformats.org/drawingml/2006/table">
            <a:tbl>
              <a:tblPr>
                <a:noFill/>
                <a:tableStyleId>{0C5096BB-546E-4337-8A25-475126C610A9}</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Report_2A_Signatures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activities by signature and signature ID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Report_2B_Severity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and percentage of activities by severity</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Report_2C_Status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Count and percentage of activities by status (success or failure)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08" name="Google Shape;1408;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9" name="Google Shape;1409;p9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94"/>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9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9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3" name="Google Shape;1413;p94"/>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14" name="Google Shape;1414;p94"/>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15" name="Google Shape;1415;p94"/>
          <p:cNvPicPr preferRelativeResize="0"/>
          <p:nvPr/>
        </p:nvPicPr>
        <p:blipFill>
          <a:blip r:embed="rId3">
            <a:alphaModFix/>
          </a:blip>
          <a:stretch>
            <a:fillRect/>
          </a:stretch>
        </p:blipFill>
        <p:spPr>
          <a:xfrm>
            <a:off x="1520825" y="8160575"/>
            <a:ext cx="10745101" cy="4772025"/>
          </a:xfrm>
          <a:prstGeom prst="rect">
            <a:avLst/>
          </a:prstGeom>
          <a:noFill/>
          <a:ln>
            <a:noFill/>
          </a:ln>
        </p:spPr>
      </p:pic>
      <p:pic>
        <p:nvPicPr>
          <p:cNvPr id="1416" name="Google Shape;1416;p94"/>
          <p:cNvPicPr preferRelativeResize="0"/>
          <p:nvPr/>
        </p:nvPicPr>
        <p:blipFill>
          <a:blip r:embed="rId4">
            <a:alphaModFix/>
          </a:blip>
          <a:stretch>
            <a:fillRect/>
          </a:stretch>
        </p:blipFill>
        <p:spPr>
          <a:xfrm>
            <a:off x="1520825" y="2876775"/>
            <a:ext cx="10745099" cy="4773275"/>
          </a:xfrm>
          <a:prstGeom prst="rect">
            <a:avLst/>
          </a:prstGeom>
          <a:noFill/>
          <a:ln>
            <a:noFill/>
          </a:ln>
        </p:spPr>
      </p:pic>
      <p:pic>
        <p:nvPicPr>
          <p:cNvPr id="1417" name="Google Shape;1417;p94"/>
          <p:cNvPicPr preferRelativeResize="0"/>
          <p:nvPr/>
        </p:nvPicPr>
        <p:blipFill>
          <a:blip r:embed="rId5">
            <a:alphaModFix/>
          </a:blip>
          <a:stretch>
            <a:fillRect/>
          </a:stretch>
        </p:blipFill>
        <p:spPr>
          <a:xfrm>
            <a:off x="13347275" y="2807525"/>
            <a:ext cx="10418999" cy="4747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3" name="Google Shape;1423;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4" name="Google Shape;1424;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5" name="Google Shape;1425;p95"/>
          <p:cNvGraphicFramePr/>
          <p:nvPr/>
        </p:nvGraphicFramePr>
        <p:xfrm>
          <a:off x="1296213" y="3863700"/>
          <a:ext cx="3000000" cy="3000000"/>
        </p:xfrm>
        <a:graphic>
          <a:graphicData uri="http://schemas.openxmlformats.org/drawingml/2006/table">
            <a:tbl>
              <a:tblPr>
                <a:noFill/>
                <a:tableStyleId>{0C5096BB-546E-4337-8A25-475126C610A9}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Alert_2A_Hourly_</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Failures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level of failed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11</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6" name="Google Shape;1426;p95"/>
          <p:cNvSpPr txBox="1"/>
          <p:nvPr/>
        </p:nvSpPr>
        <p:spPr>
          <a:xfrm>
            <a:off x="2796500" y="8626975"/>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hourly number of failures observed during normal activities ranged from 2 to 10 with a median of 5, which we chose as our baseline. </a:t>
            </a:r>
            <a:endParaRPr sz="4200"/>
          </a:p>
          <a:p>
            <a:pPr indent="0" lvl="0" marL="0" rtl="0" algn="l">
              <a:spcBef>
                <a:spcPts val="0"/>
              </a:spcBef>
              <a:spcAft>
                <a:spcPts val="0"/>
              </a:spcAft>
              <a:buNone/>
            </a:pPr>
            <a:r>
              <a:t/>
            </a:r>
            <a:endParaRPr sz="4200"/>
          </a:p>
          <a:p>
            <a:pPr indent="0" lvl="0" marL="0" rtl="0" algn="l">
              <a:spcBef>
                <a:spcPts val="0"/>
              </a:spcBef>
              <a:spcAft>
                <a:spcPts val="0"/>
              </a:spcAft>
              <a:buNone/>
            </a:pPr>
            <a:r>
              <a:rPr lang="en-US" sz="4200"/>
              <a:t>The maximum </a:t>
            </a:r>
            <a:r>
              <a:rPr lang="en-US" sz="4200"/>
              <a:t>observed</a:t>
            </a:r>
            <a:r>
              <a:rPr lang="en-US" sz="4200"/>
              <a:t> during normal activity was 10, so we chose 11 as our threshold.</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2" name="Google Shape;1432;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4" name="Google Shape;1434;p96"/>
          <p:cNvGraphicFramePr/>
          <p:nvPr/>
        </p:nvGraphicFramePr>
        <p:xfrm>
          <a:off x="1296213" y="3863700"/>
          <a:ext cx="3000000" cy="3000000"/>
        </p:xfrm>
        <a:graphic>
          <a:graphicData uri="http://schemas.openxmlformats.org/drawingml/2006/table">
            <a:tbl>
              <a:tblPr>
                <a:noFill/>
                <a:tableStyleId>{0C5096BB-546E-4337-8A25-475126C610A9}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Alert_2B_Successful_Logins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level of successful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5" name="Google Shape;1435;p96"/>
          <p:cNvSpPr txBox="1"/>
          <p:nvPr/>
        </p:nvSpPr>
        <p:spPr>
          <a:xfrm>
            <a:off x="2796500" y="8626975"/>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hourly number of failures observed during normal activities ranged from 8 to 21, with a median of 13, which we chose as our baseline. </a:t>
            </a:r>
            <a:endParaRPr sz="4200">
              <a:solidFill>
                <a:schemeClr val="dk1"/>
              </a:solidFill>
            </a:endParaRPr>
          </a:p>
          <a:p>
            <a:pPr indent="0" lvl="0" marL="0" rtl="0" algn="l">
              <a:spcBef>
                <a:spcPts val="0"/>
              </a:spcBef>
              <a:spcAft>
                <a:spcPts val="0"/>
              </a:spcAft>
              <a:buClr>
                <a:schemeClr val="dk1"/>
              </a:buClr>
              <a:buSzPts val="1100"/>
              <a:buFont typeface="Arial"/>
              <a:buNone/>
            </a:pPr>
            <a:r>
              <a:t/>
            </a:r>
            <a:endParaRPr sz="4200">
              <a:solidFill>
                <a:schemeClr val="dk1"/>
              </a:solidFill>
            </a:endParaRPr>
          </a:p>
          <a:p>
            <a:pPr indent="0" lvl="0" marL="0" rtl="0" algn="l">
              <a:spcBef>
                <a:spcPts val="0"/>
              </a:spcBef>
              <a:spcAft>
                <a:spcPts val="0"/>
              </a:spcAft>
              <a:buClr>
                <a:schemeClr val="dk1"/>
              </a:buClr>
              <a:buSzPts val="1100"/>
              <a:buFont typeface="Arial"/>
              <a:buNone/>
            </a:pPr>
            <a:r>
              <a:rPr lang="en-US" sz="4200">
                <a:solidFill>
                  <a:schemeClr val="dk1"/>
                </a:solidFill>
              </a:rPr>
              <a:t>The maximum observed during normal activity was 21, so we chose 22 as our threshold.</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1" name="Google Shape;144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2" name="Google Shape;1442;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3" name="Google Shape;1443;p97"/>
          <p:cNvGraphicFramePr/>
          <p:nvPr/>
        </p:nvGraphicFramePr>
        <p:xfrm>
          <a:off x="1296213" y="3863700"/>
          <a:ext cx="3000000" cy="3000000"/>
        </p:xfrm>
        <a:graphic>
          <a:graphicData uri="http://schemas.openxmlformats.org/drawingml/2006/table">
            <a:tbl>
              <a:tblPr>
                <a:noFill/>
                <a:tableStyleId>{0C5096BB-546E-4337-8A25-475126C610A9}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Alert_2C_Account_</a:t>
                      </a:r>
                      <a:endParaRPr sz="4400">
                        <a:latin typeface="Roboto"/>
                        <a:ea typeface="Roboto"/>
                        <a:cs typeface="Roboto"/>
                        <a:sym typeface="Roboto"/>
                      </a:endParaRPr>
                    </a:p>
                    <a:p>
                      <a:pPr indent="0" lvl="0" marL="0" rtl="0" algn="ctr">
                        <a:spcBef>
                          <a:spcPts val="0"/>
                        </a:spcBef>
                        <a:spcAft>
                          <a:spcPts val="0"/>
                        </a:spcAft>
                        <a:buNone/>
                      </a:pPr>
                      <a:r>
                        <a:rPr lang="en-US" sz="4400">
                          <a:latin typeface="Roboto"/>
                          <a:ea typeface="Roboto"/>
                          <a:cs typeface="Roboto"/>
                          <a:sym typeface="Roboto"/>
                        </a:rPr>
                        <a:t>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Hourly level of account deletions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23</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4" name="Google Shape;1444;p97"/>
          <p:cNvSpPr txBox="1"/>
          <p:nvPr/>
        </p:nvSpPr>
        <p:spPr>
          <a:xfrm>
            <a:off x="2796500" y="8626975"/>
            <a:ext cx="165648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hourly number of account deletions observed during normal activities ranged from 7 to 22, with a median of 13, which we chose as our baseline. </a:t>
            </a:r>
            <a:endParaRPr sz="4200">
              <a:solidFill>
                <a:schemeClr val="dk1"/>
              </a:solidFill>
            </a:endParaRPr>
          </a:p>
          <a:p>
            <a:pPr indent="0" lvl="0" marL="0" rtl="0" algn="l">
              <a:spcBef>
                <a:spcPts val="0"/>
              </a:spcBef>
              <a:spcAft>
                <a:spcPts val="0"/>
              </a:spcAft>
              <a:buClr>
                <a:schemeClr val="dk1"/>
              </a:buClr>
              <a:buSzPts val="1100"/>
              <a:buFont typeface="Arial"/>
              <a:buNone/>
            </a:pPr>
            <a:r>
              <a:t/>
            </a:r>
            <a:endParaRPr sz="4200">
              <a:solidFill>
                <a:schemeClr val="dk1"/>
              </a:solidFill>
            </a:endParaRPr>
          </a:p>
          <a:p>
            <a:pPr indent="0" lvl="0" marL="0" rtl="0" algn="l">
              <a:spcBef>
                <a:spcPts val="0"/>
              </a:spcBef>
              <a:spcAft>
                <a:spcPts val="0"/>
              </a:spcAft>
              <a:buClr>
                <a:schemeClr val="dk1"/>
              </a:buClr>
              <a:buSzPts val="1100"/>
              <a:buFont typeface="Arial"/>
              <a:buNone/>
            </a:pPr>
            <a:r>
              <a:rPr lang="en-US" sz="4200">
                <a:solidFill>
                  <a:schemeClr val="dk1"/>
                </a:solidFill>
              </a:rPr>
              <a:t>The maximum observed during normal activity was 22, so we chose 23 as our threshold.</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51" name="Google Shape;1451;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2" name="Google Shape;1452;p98"/>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98"/>
          <p:cNvSpPr/>
          <p:nvPr/>
        </p:nvSpPr>
        <p:spPr>
          <a:xfrm>
            <a:off x="1520825" y="81726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98"/>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98"/>
          <p:cNvSpPr/>
          <p:nvPr/>
        </p:nvSpPr>
        <p:spPr>
          <a:xfrm>
            <a:off x="13347275" y="8222475"/>
            <a:ext cx="10419000" cy="4648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98"/>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57" name="Google Shape;1457;p98"/>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58" name="Google Shape;1458;p98"/>
          <p:cNvSpPr txBox="1"/>
          <p:nvPr/>
        </p:nvSpPr>
        <p:spPr>
          <a:xfrm>
            <a:off x="4498025" y="10146375"/>
            <a:ext cx="440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459" name="Google Shape;1459;p98"/>
          <p:cNvSpPr txBox="1"/>
          <p:nvPr/>
        </p:nvSpPr>
        <p:spPr>
          <a:xfrm>
            <a:off x="16398875" y="10430650"/>
            <a:ext cx="4480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460" name="Google Shape;1460;p98"/>
          <p:cNvPicPr preferRelativeResize="0"/>
          <p:nvPr/>
        </p:nvPicPr>
        <p:blipFill>
          <a:blip r:embed="rId3">
            <a:alphaModFix/>
          </a:blip>
          <a:stretch>
            <a:fillRect/>
          </a:stretch>
        </p:blipFill>
        <p:spPr>
          <a:xfrm>
            <a:off x="1520825" y="2876775"/>
            <a:ext cx="10745099" cy="4747799"/>
          </a:xfrm>
          <a:prstGeom prst="rect">
            <a:avLst/>
          </a:prstGeom>
          <a:noFill/>
          <a:ln>
            <a:noFill/>
          </a:ln>
        </p:spPr>
      </p:pic>
      <p:pic>
        <p:nvPicPr>
          <p:cNvPr id="1461" name="Google Shape;1461;p98"/>
          <p:cNvPicPr preferRelativeResize="0"/>
          <p:nvPr/>
        </p:nvPicPr>
        <p:blipFill>
          <a:blip r:embed="rId4">
            <a:alphaModFix/>
          </a:blip>
          <a:stretch>
            <a:fillRect/>
          </a:stretch>
        </p:blipFill>
        <p:spPr>
          <a:xfrm>
            <a:off x="13347273" y="2831325"/>
            <a:ext cx="10299002" cy="4838700"/>
          </a:xfrm>
          <a:prstGeom prst="rect">
            <a:avLst/>
          </a:prstGeom>
          <a:noFill/>
          <a:ln>
            <a:noFill/>
          </a:ln>
        </p:spPr>
      </p:pic>
      <p:pic>
        <p:nvPicPr>
          <p:cNvPr id="1462" name="Google Shape;1462;p98"/>
          <p:cNvPicPr preferRelativeResize="0"/>
          <p:nvPr/>
        </p:nvPicPr>
        <p:blipFill>
          <a:blip r:embed="rId5">
            <a:alphaModFix/>
          </a:blip>
          <a:stretch>
            <a:fillRect/>
          </a:stretch>
        </p:blipFill>
        <p:spPr>
          <a:xfrm>
            <a:off x="1520824" y="8155800"/>
            <a:ext cx="10745099" cy="4781550"/>
          </a:xfrm>
          <a:prstGeom prst="rect">
            <a:avLst/>
          </a:prstGeom>
          <a:noFill/>
          <a:ln>
            <a:noFill/>
          </a:ln>
        </p:spPr>
      </p:pic>
      <p:pic>
        <p:nvPicPr>
          <p:cNvPr id="1463" name="Google Shape;1463;p98"/>
          <p:cNvPicPr preferRelativeResize="0"/>
          <p:nvPr/>
        </p:nvPicPr>
        <p:blipFill>
          <a:blip r:embed="rId6">
            <a:alphaModFix/>
          </a:blip>
          <a:stretch>
            <a:fillRect/>
          </a:stretch>
        </p:blipFill>
        <p:spPr>
          <a:xfrm>
            <a:off x="13347275" y="8222475"/>
            <a:ext cx="10419001" cy="4648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pic>
        <p:nvPicPr>
          <p:cNvPr id="1468" name="Google Shape;1468;p99"/>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69" name="Google Shape;1469;p99"/>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70" name="Google Shape;1470;p99"/>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71" name="Google Shape;1471;p99"/>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477" name="Google Shape;1477;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8" name="Google Shape;1478;p10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79" name="Google Shape;1479;p100"/>
          <p:cNvGraphicFramePr/>
          <p:nvPr/>
        </p:nvGraphicFramePr>
        <p:xfrm>
          <a:off x="1191013" y="5097125"/>
          <a:ext cx="3000000" cy="3000000"/>
        </p:xfrm>
        <a:graphic>
          <a:graphicData uri="http://schemas.openxmlformats.org/drawingml/2006/table">
            <a:tbl>
              <a:tblPr>
                <a:noFill/>
                <a:tableStyleId>{0C5096BB-546E-4337-8A25-475126C610A9}</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Report_4A_HTTP_Methods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Type of HTTP activity being requested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Report_4B_Top10_Refer_Domains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US" sz="4400">
                          <a:solidFill>
                            <a:schemeClr val="dk1"/>
                          </a:solidFill>
                          <a:latin typeface="Roboto"/>
                          <a:ea typeface="Roboto"/>
                          <a:cs typeface="Roboto"/>
                          <a:sym typeface="Roboto"/>
                        </a:rPr>
                        <a:t>Top 10 domains that refer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Report_4C_HTTP_Response_Count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Count of each 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486" name="Google Shape;1486;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7" name="Google Shape;1487;p101"/>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01"/>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01"/>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90" name="Google Shape;1490;p101"/>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91" name="Google Shape;1491;p101"/>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92" name="Google Shape;1492;p101"/>
          <p:cNvPicPr preferRelativeResize="0"/>
          <p:nvPr/>
        </p:nvPicPr>
        <p:blipFill>
          <a:blip r:embed="rId3">
            <a:alphaModFix/>
          </a:blip>
          <a:stretch>
            <a:fillRect/>
          </a:stretch>
        </p:blipFill>
        <p:spPr>
          <a:xfrm>
            <a:off x="1520825" y="2925900"/>
            <a:ext cx="10745099" cy="4648199"/>
          </a:xfrm>
          <a:prstGeom prst="rect">
            <a:avLst/>
          </a:prstGeom>
          <a:noFill/>
          <a:ln>
            <a:noFill/>
          </a:ln>
        </p:spPr>
      </p:pic>
      <p:pic>
        <p:nvPicPr>
          <p:cNvPr id="1493" name="Google Shape;1493;p101"/>
          <p:cNvPicPr preferRelativeResize="0"/>
          <p:nvPr/>
        </p:nvPicPr>
        <p:blipFill rotWithShape="1">
          <a:blip r:embed="rId4">
            <a:alphaModFix/>
          </a:blip>
          <a:srcRect b="25426" l="0" r="0" t="15481"/>
          <a:stretch/>
        </p:blipFill>
        <p:spPr>
          <a:xfrm>
            <a:off x="13347200" y="2742025"/>
            <a:ext cx="10298999" cy="4882550"/>
          </a:xfrm>
          <a:prstGeom prst="rect">
            <a:avLst/>
          </a:prstGeom>
          <a:noFill/>
          <a:ln>
            <a:noFill/>
          </a:ln>
        </p:spPr>
      </p:pic>
      <p:pic>
        <p:nvPicPr>
          <p:cNvPr id="1494" name="Google Shape;1494;p101"/>
          <p:cNvPicPr preferRelativeResize="0"/>
          <p:nvPr/>
        </p:nvPicPr>
        <p:blipFill rotWithShape="1">
          <a:blip r:embed="rId5">
            <a:alphaModFix/>
          </a:blip>
          <a:srcRect b="24851" l="0" r="0" t="14695"/>
          <a:stretch/>
        </p:blipFill>
        <p:spPr>
          <a:xfrm>
            <a:off x="8027125" y="7945563"/>
            <a:ext cx="10745100" cy="5429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4" name="Google Shape;1324;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1325" name="Google Shape;1325;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6" name="Google Shape;1326;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7" name="Google Shape;1327;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28" name="Google Shape;1328;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0" name="Google Shape;1500;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01" name="Google Shape;1501;p10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02" name="Google Shape;1502;p102"/>
          <p:cNvGraphicFramePr/>
          <p:nvPr/>
        </p:nvGraphicFramePr>
        <p:xfrm>
          <a:off x="1220013" y="3863700"/>
          <a:ext cx="3000000" cy="3000000"/>
        </p:xfrm>
        <a:graphic>
          <a:graphicData uri="http://schemas.openxmlformats.org/drawingml/2006/table">
            <a:tbl>
              <a:tblPr>
                <a:noFill/>
                <a:tableStyleId>{0C5096BB-546E-4337-8A25-475126C610A9}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China Activity by Hour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a:t>
                      </a:r>
                      <a:r>
                        <a:rPr lang="en-US" sz="4400">
                          <a:latin typeface="Roboto"/>
                          <a:ea typeface="Roboto"/>
                          <a:cs typeface="Roboto"/>
                          <a:sym typeface="Roboto"/>
                        </a:rPr>
                        <a:t>activity</a:t>
                      </a:r>
                      <a:r>
                        <a:rPr lang="en-US" sz="4400">
                          <a:latin typeface="Roboto"/>
                          <a:ea typeface="Roboto"/>
                          <a:cs typeface="Roboto"/>
                          <a:sym typeface="Roboto"/>
                        </a:rPr>
                        <a:t> from IP addresses located in China.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35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&gt;40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03" name="Google Shape;1503;p102"/>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apache_logs used to establish a baseline indicated an hourly activity rate of as low as 1 event per hour and as high as 37. We had no knowledge of past suspicious activity levels, so a threshold was established to avoid false positives. </a:t>
            </a:r>
            <a:endParaRPr sz="4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09" name="Google Shape;1509;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0" name="Google Shape;1510;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1" name="Google Shape;1511;p103"/>
          <p:cNvGraphicFramePr/>
          <p:nvPr/>
        </p:nvGraphicFramePr>
        <p:xfrm>
          <a:off x="1296213" y="3863700"/>
          <a:ext cx="3000000" cy="3000000"/>
        </p:xfrm>
        <a:graphic>
          <a:graphicData uri="http://schemas.openxmlformats.org/drawingml/2006/table">
            <a:tbl>
              <a:tblPr>
                <a:noFill/>
                <a:tableStyleId>{0C5096BB-546E-4337-8A25-475126C610A9}</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Count</a:t>
                      </a:r>
                      <a:endParaRPr sz="4400">
                        <a:latin typeface="Roboto"/>
                        <a:ea typeface="Roboto"/>
                        <a:cs typeface="Roboto"/>
                        <a:sym typeface="Roboto"/>
                      </a:endParaRPr>
                    </a:p>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Hourly Count of the HTTP POST Method.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9</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12" name="Google Shape;1512;p103"/>
          <p:cNvSpPr txBox="1"/>
          <p:nvPr/>
        </p:nvSpPr>
        <p:spPr>
          <a:xfrm>
            <a:off x="2796500" y="8626975"/>
            <a:ext cx="165648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2 seemed to be a good baseline for the apache_logs since most of the events did not deviate too far from that amount. A threshold of 9 was put in place since that’s uncommon territory for events per hour. During the initial search, the highest amount of events per hour was 7.</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0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19" name="Google Shape;1519;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0" name="Google Shape;1520;p104"/>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p:nvPr/>
        </p:nvSpPr>
        <p:spPr>
          <a:xfrm>
            <a:off x="13347275" y="2876775"/>
            <a:ext cx="102990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23" name="Google Shape;1523;p104"/>
          <p:cNvSpPr txBox="1"/>
          <p:nvPr/>
        </p:nvSpPr>
        <p:spPr>
          <a:xfrm>
            <a:off x="4553375" y="4850475"/>
            <a:ext cx="429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sp>
        <p:nvSpPr>
          <p:cNvPr id="1524" name="Google Shape;1524;p104"/>
          <p:cNvSpPr txBox="1"/>
          <p:nvPr/>
        </p:nvSpPr>
        <p:spPr>
          <a:xfrm>
            <a:off x="16536725" y="4865975"/>
            <a:ext cx="4204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Place image here</a:t>
            </a:r>
            <a:endParaRPr sz="4000"/>
          </a:p>
        </p:txBody>
      </p:sp>
      <p:pic>
        <p:nvPicPr>
          <p:cNvPr id="1525" name="Google Shape;1525;p104"/>
          <p:cNvPicPr preferRelativeResize="0"/>
          <p:nvPr/>
        </p:nvPicPr>
        <p:blipFill rotWithShape="1">
          <a:blip r:embed="rId3">
            <a:alphaModFix/>
          </a:blip>
          <a:srcRect b="0" l="2194" r="1955" t="36552"/>
          <a:stretch/>
        </p:blipFill>
        <p:spPr>
          <a:xfrm>
            <a:off x="1535825" y="2876775"/>
            <a:ext cx="10715100" cy="4747800"/>
          </a:xfrm>
          <a:prstGeom prst="rect">
            <a:avLst/>
          </a:prstGeom>
          <a:noFill/>
          <a:ln cap="flat" cmpd="sng" w="19050">
            <a:solidFill>
              <a:schemeClr val="dk2"/>
            </a:solidFill>
            <a:prstDash val="solid"/>
            <a:round/>
            <a:headEnd len="sm" w="sm" type="none"/>
            <a:tailEnd len="sm" w="sm" type="none"/>
          </a:ln>
        </p:spPr>
      </p:pic>
      <p:pic>
        <p:nvPicPr>
          <p:cNvPr id="1526" name="Google Shape;1526;p104"/>
          <p:cNvPicPr preferRelativeResize="0"/>
          <p:nvPr/>
        </p:nvPicPr>
        <p:blipFill>
          <a:blip r:embed="rId4">
            <a:alphaModFix/>
          </a:blip>
          <a:stretch>
            <a:fillRect/>
          </a:stretch>
        </p:blipFill>
        <p:spPr>
          <a:xfrm>
            <a:off x="13347275" y="2876775"/>
            <a:ext cx="10509175" cy="4747800"/>
          </a:xfrm>
          <a:prstGeom prst="rect">
            <a:avLst/>
          </a:prstGeom>
          <a:noFill/>
          <a:ln cap="flat" cmpd="sng" w="19050">
            <a:solidFill>
              <a:schemeClr val="dk2"/>
            </a:solidFill>
            <a:prstDash val="solid"/>
            <a:round/>
            <a:headEnd len="sm" w="sm" type="none"/>
            <a:tailEnd len="sm" w="sm" type="none"/>
          </a:ln>
        </p:spPr>
      </p:pic>
      <p:pic>
        <p:nvPicPr>
          <p:cNvPr id="1527" name="Google Shape;1527;p104"/>
          <p:cNvPicPr preferRelativeResize="0"/>
          <p:nvPr/>
        </p:nvPicPr>
        <p:blipFill>
          <a:blip r:embed="rId5">
            <a:alphaModFix/>
          </a:blip>
          <a:stretch>
            <a:fillRect/>
          </a:stretch>
        </p:blipFill>
        <p:spPr>
          <a:xfrm>
            <a:off x="1550825" y="8230775"/>
            <a:ext cx="11053625" cy="3257850"/>
          </a:xfrm>
          <a:prstGeom prst="rect">
            <a:avLst/>
          </a:prstGeom>
          <a:noFill/>
          <a:ln cap="flat" cmpd="sng" w="19050">
            <a:solidFill>
              <a:schemeClr val="dk2"/>
            </a:solidFill>
            <a:prstDash val="solid"/>
            <a:round/>
            <a:headEnd len="sm" w="sm" type="none"/>
            <a:tailEnd len="sm" w="sm" type="none"/>
          </a:ln>
        </p:spPr>
      </p:pic>
      <p:pic>
        <p:nvPicPr>
          <p:cNvPr id="1528" name="Google Shape;1528;p104"/>
          <p:cNvPicPr preferRelativeResize="0"/>
          <p:nvPr/>
        </p:nvPicPr>
        <p:blipFill>
          <a:blip r:embed="rId6">
            <a:alphaModFix/>
          </a:blip>
          <a:stretch>
            <a:fillRect/>
          </a:stretch>
        </p:blipFill>
        <p:spPr>
          <a:xfrm>
            <a:off x="13384400" y="7976775"/>
            <a:ext cx="10509150" cy="35118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35" name="Google Shape;1535;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6" name="Google Shape;1536;p10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37" name="Google Shape;1537;p105"/>
          <p:cNvPicPr preferRelativeResize="0"/>
          <p:nvPr/>
        </p:nvPicPr>
        <p:blipFill>
          <a:blip r:embed="rId3">
            <a:alphaModFix/>
          </a:blip>
          <a:stretch>
            <a:fillRect/>
          </a:stretch>
        </p:blipFill>
        <p:spPr>
          <a:xfrm>
            <a:off x="2985475" y="2650225"/>
            <a:ext cx="17830800" cy="3324225"/>
          </a:xfrm>
          <a:prstGeom prst="rect">
            <a:avLst/>
          </a:prstGeom>
          <a:noFill/>
          <a:ln cap="flat" cmpd="sng" w="19050">
            <a:solidFill>
              <a:schemeClr val="dk2"/>
            </a:solidFill>
            <a:prstDash val="solid"/>
            <a:round/>
            <a:headEnd len="sm" w="sm" type="none"/>
            <a:tailEnd len="sm" w="sm" type="none"/>
          </a:ln>
        </p:spPr>
      </p:pic>
      <p:pic>
        <p:nvPicPr>
          <p:cNvPr id="1538" name="Google Shape;1538;p105"/>
          <p:cNvPicPr preferRelativeResize="0"/>
          <p:nvPr/>
        </p:nvPicPr>
        <p:blipFill>
          <a:blip r:embed="rId4">
            <a:alphaModFix/>
          </a:blip>
          <a:stretch>
            <a:fillRect/>
          </a:stretch>
        </p:blipFill>
        <p:spPr>
          <a:xfrm>
            <a:off x="5349625" y="8178375"/>
            <a:ext cx="12582525" cy="19335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id="1543" name="Google Shape;1543;p106"/>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44" name="Google Shape;1544;p10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45" name="Google Shape;1545;p106"/>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46" name="Google Shape;1546;p106"/>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52" name="Google Shape;1552;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3" name="Google Shape;1553;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Our findings from the attack logs indicated the following:</a:t>
            </a:r>
            <a:endParaRPr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Suspicious changes were detected on the report analysis for </a:t>
            </a:r>
            <a:r>
              <a:rPr b="1" lang="en-US" sz="4400">
                <a:solidFill>
                  <a:schemeClr val="dk1"/>
                </a:solidFill>
              </a:rPr>
              <a:t>severity</a:t>
            </a:r>
            <a:r>
              <a:rPr lang="en-US" sz="4400">
                <a:solidFill>
                  <a:schemeClr val="dk1"/>
                </a:solidFill>
              </a:rPr>
              <a:t>.</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The Ratio of severity went from information severity of 4435/93.09% to 4383/79.78% </a:t>
            </a:r>
            <a:r>
              <a:rPr b="1" lang="en-US" sz="4400">
                <a:solidFill>
                  <a:schemeClr val="dk1"/>
                </a:solidFill>
              </a:rPr>
              <a:t>(decrease), </a:t>
            </a:r>
            <a:r>
              <a:rPr lang="en-US" sz="4400">
                <a:solidFill>
                  <a:schemeClr val="dk1"/>
                </a:solidFill>
              </a:rPr>
              <a:t>and high severity of 329/6.91% to 1111/20.22% </a:t>
            </a:r>
            <a:r>
              <a:rPr b="1" lang="en-US" sz="4400">
                <a:solidFill>
                  <a:schemeClr val="dk1"/>
                </a:solidFill>
              </a:rPr>
              <a:t>(increase).</a:t>
            </a:r>
            <a:endParaRPr b="1" sz="4400">
              <a:solidFill>
                <a:schemeClr val="dk1"/>
              </a:solidFill>
            </a:endParaRPr>
          </a:p>
          <a:p>
            <a:pPr indent="-508000" lvl="1" marL="1371600" rtl="0" algn="l">
              <a:lnSpc>
                <a:spcPct val="115000"/>
              </a:lnSpc>
              <a:spcBef>
                <a:spcPts val="1000"/>
              </a:spcBef>
              <a:spcAft>
                <a:spcPts val="0"/>
              </a:spcAft>
              <a:buClr>
                <a:schemeClr val="dk1"/>
              </a:buClr>
              <a:buSzPts val="4400"/>
              <a:buChar char="○"/>
            </a:pPr>
            <a:r>
              <a:rPr lang="en-US" sz="4400">
                <a:solidFill>
                  <a:schemeClr val="dk1"/>
                </a:solidFill>
              </a:rPr>
              <a:t>Suspicious changes were detected on the report analysis for </a:t>
            </a:r>
            <a:r>
              <a:rPr b="1" lang="en-US" sz="4400">
                <a:solidFill>
                  <a:schemeClr val="dk1"/>
                </a:solidFill>
              </a:rPr>
              <a:t>failed activities.</a:t>
            </a:r>
            <a:endParaRPr sz="4400">
              <a:solidFill>
                <a:schemeClr val="dk1"/>
              </a:solidFill>
            </a:endParaRPr>
          </a:p>
          <a:p>
            <a:pPr indent="-508000" lvl="2" marL="1828800" rtl="0" algn="l">
              <a:lnSpc>
                <a:spcPct val="115000"/>
              </a:lnSpc>
              <a:spcBef>
                <a:spcPts val="1000"/>
              </a:spcBef>
              <a:spcAft>
                <a:spcPts val="0"/>
              </a:spcAft>
              <a:buClr>
                <a:schemeClr val="dk1"/>
              </a:buClr>
              <a:buSzPts val="4400"/>
              <a:buChar char="■"/>
            </a:pPr>
            <a:r>
              <a:rPr lang="en-US" sz="4400">
                <a:solidFill>
                  <a:schemeClr val="dk1"/>
                </a:solidFill>
              </a:rPr>
              <a:t>The ratio of failed activities to successful activities went from 142/622 failures/success (2.98%/97.02%) to 93/5856 failure/success (1.56%/98.44%).</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59" name="Google Shape;1559;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0" name="Google Shape;1560;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a:t>
            </a:r>
            <a:r>
              <a:rPr b="1" lang="en-US" sz="4400">
                <a:solidFill>
                  <a:schemeClr val="dk1"/>
                </a:solidFill>
              </a:rPr>
              <a:t>Failed Windows Activity </a:t>
            </a:r>
            <a:r>
              <a:rPr lang="en-US" sz="4400">
                <a:solidFill>
                  <a:schemeClr val="dk1"/>
                </a:solidFill>
              </a:rPr>
              <a:t>showed a spike in volume of 35 events in the 8:00AM hour. The threshold of 11 events was correct.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a:t>
            </a:r>
            <a:r>
              <a:rPr b="1" lang="en-US" sz="4400">
                <a:solidFill>
                  <a:schemeClr val="dk1"/>
                </a:solidFill>
              </a:rPr>
              <a:t>Successful Logins </a:t>
            </a:r>
            <a:r>
              <a:rPr lang="en-US" sz="4400">
                <a:solidFill>
                  <a:schemeClr val="dk1"/>
                </a:solidFill>
              </a:rPr>
              <a:t>showed a spike in volume at 11am with 196 successful logins, followed by 77 successful logins at 12am. The threshold of 22 events was correct.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a:t>
            </a:r>
            <a:r>
              <a:rPr b="1" lang="en-US" sz="4400">
                <a:solidFill>
                  <a:schemeClr val="dk1"/>
                </a:solidFill>
              </a:rPr>
              <a:t>Deleted Accounts</a:t>
            </a:r>
            <a:r>
              <a:rPr lang="en-US" sz="4400">
                <a:solidFill>
                  <a:schemeClr val="dk1"/>
                </a:solidFill>
              </a:rPr>
              <a:t> did not detect any suspicious volume with the threshold set at 22. The average hourly volume was not out of the norm based on our established baseline of 22.</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566" name="Google Shape;1566;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7" name="Google Shape;1567;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Dashboard Analysis for the </a:t>
            </a:r>
            <a:r>
              <a:rPr b="1" lang="en-US" sz="4400">
                <a:solidFill>
                  <a:schemeClr val="dk1"/>
                </a:solidFill>
              </a:rPr>
              <a:t>Time Chart of Signatures</a:t>
            </a:r>
            <a:r>
              <a:rPr lang="en-US" sz="4400">
                <a:solidFill>
                  <a:schemeClr val="dk1"/>
                </a:solidFill>
              </a:rPr>
              <a:t> showed spikes in user lockouts (896), password resets (1,258), and successful logins (196) at various times throughout the day.</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Dashboard Analysis for the </a:t>
            </a:r>
            <a:r>
              <a:rPr b="1" lang="en-US" sz="4400">
                <a:solidFill>
                  <a:schemeClr val="dk1"/>
                </a:solidFill>
              </a:rPr>
              <a:t>Time Chart of</a:t>
            </a:r>
            <a:r>
              <a:rPr lang="en-US" sz="4400">
                <a:solidFill>
                  <a:schemeClr val="dk1"/>
                </a:solidFill>
              </a:rPr>
              <a:t> </a:t>
            </a:r>
            <a:r>
              <a:rPr b="1" lang="en-US" sz="4400">
                <a:solidFill>
                  <a:schemeClr val="dk1"/>
                </a:solidFill>
              </a:rPr>
              <a:t>User Activity</a:t>
            </a:r>
            <a:r>
              <a:rPr lang="en-US" sz="4400">
                <a:solidFill>
                  <a:schemeClr val="dk1"/>
                </a:solidFill>
              </a:rPr>
              <a:t> showed corresponding spikes in activity for User K, User A, and User J, respectively.</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Dashboard Analysis of </a:t>
            </a:r>
            <a:r>
              <a:rPr b="1" lang="en-US" sz="4400">
                <a:solidFill>
                  <a:schemeClr val="dk1"/>
                </a:solidFill>
              </a:rPr>
              <a:t>Total Signature Counts</a:t>
            </a:r>
            <a:r>
              <a:rPr lang="en-US" sz="4400">
                <a:solidFill>
                  <a:schemeClr val="dk1"/>
                </a:solidFill>
              </a:rPr>
              <a:t> and </a:t>
            </a:r>
            <a:r>
              <a:rPr b="1" lang="en-US" sz="4400">
                <a:solidFill>
                  <a:schemeClr val="dk1"/>
                </a:solidFill>
              </a:rPr>
              <a:t>Total User Activity</a:t>
            </a:r>
            <a:r>
              <a:rPr lang="en-US" sz="4400">
                <a:solidFill>
                  <a:schemeClr val="dk1"/>
                </a:solidFill>
              </a:rPr>
              <a:t>, supported the first two findings, with </a:t>
            </a:r>
            <a:r>
              <a:rPr lang="en-US" sz="4400">
                <a:solidFill>
                  <a:schemeClr val="dk1"/>
                </a:solidFill>
              </a:rPr>
              <a:t>significantly</a:t>
            </a:r>
            <a:r>
              <a:rPr lang="en-US" sz="4400">
                <a:solidFill>
                  <a:schemeClr val="dk1"/>
                </a:solidFill>
              </a:rPr>
              <a:t> above average total counts for the three aforementioned signatures and significantly above average total activity for the aforementioned three users.</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73" name="Google Shape;1573;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4" name="Google Shape;1574;p110"/>
          <p:cNvSpPr txBox="1"/>
          <p:nvPr>
            <p:ph idx="3" type="body"/>
          </p:nvPr>
        </p:nvSpPr>
        <p:spPr>
          <a:xfrm>
            <a:off x="703375" y="2295400"/>
            <a:ext cx="22942800" cy="107562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508000" lvl="0" marL="914400" rtl="0" algn="l">
              <a:lnSpc>
                <a:spcPct val="115000"/>
              </a:lnSpc>
              <a:spcBef>
                <a:spcPts val="1200"/>
              </a:spcBef>
              <a:spcAft>
                <a:spcPts val="0"/>
              </a:spcAft>
              <a:buClr>
                <a:schemeClr val="dk1"/>
              </a:buClr>
              <a:buSzPts val="4400"/>
              <a:buChar char="●"/>
            </a:pPr>
            <a:r>
              <a:rPr lang="en-US" sz="4400">
                <a:solidFill>
                  <a:schemeClr val="dk1"/>
                </a:solidFill>
              </a:rPr>
              <a:t>The </a:t>
            </a:r>
            <a:r>
              <a:rPr b="1" lang="en-US" sz="4400">
                <a:solidFill>
                  <a:schemeClr val="dk1"/>
                </a:solidFill>
              </a:rPr>
              <a:t>HTTP POST method </a:t>
            </a:r>
            <a:r>
              <a:rPr lang="en-US" sz="4400">
                <a:solidFill>
                  <a:schemeClr val="dk1"/>
                </a:solidFill>
              </a:rPr>
              <a:t>under normal conditions is approximately 1% of total web server activity. While under attack it </a:t>
            </a:r>
            <a:r>
              <a:rPr b="1" lang="en-US" sz="4400">
                <a:solidFill>
                  <a:schemeClr val="dk1"/>
                </a:solidFill>
              </a:rPr>
              <a:t>rose to 29.4%</a:t>
            </a:r>
            <a:r>
              <a:rPr lang="en-US" sz="4400">
                <a:solidFill>
                  <a:schemeClr val="dk1"/>
                </a:solidFill>
              </a:rPr>
              <a:t> effectively overwhelming our server and disrupting normal operations.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a:t>
            </a:r>
            <a:r>
              <a:rPr b="1" lang="en-US" sz="4400">
                <a:solidFill>
                  <a:schemeClr val="dk1"/>
                </a:solidFill>
              </a:rPr>
              <a:t>404</a:t>
            </a:r>
            <a:r>
              <a:rPr lang="en-US" sz="4400">
                <a:solidFill>
                  <a:schemeClr val="dk1"/>
                </a:solidFill>
              </a:rPr>
              <a:t> response code (“not found”) </a:t>
            </a:r>
            <a:r>
              <a:rPr b="1" lang="en-US" sz="4400">
                <a:solidFill>
                  <a:schemeClr val="dk1"/>
                </a:solidFill>
              </a:rPr>
              <a:t>increased from 2% to 15%</a:t>
            </a:r>
            <a:r>
              <a:rPr lang="en-US" sz="4400">
                <a:solidFill>
                  <a:schemeClr val="dk1"/>
                </a:solidFill>
              </a:rPr>
              <a:t> and code </a:t>
            </a:r>
            <a:r>
              <a:rPr b="1" lang="en-US" sz="4400">
                <a:solidFill>
                  <a:schemeClr val="dk1"/>
                </a:solidFill>
              </a:rPr>
              <a:t>200</a:t>
            </a:r>
            <a:r>
              <a:rPr lang="en-US" sz="4400">
                <a:solidFill>
                  <a:schemeClr val="dk1"/>
                </a:solidFill>
              </a:rPr>
              <a:t> (OK) </a:t>
            </a:r>
            <a:r>
              <a:rPr b="1" lang="en-US" sz="4400">
                <a:solidFill>
                  <a:schemeClr val="dk1"/>
                </a:solidFill>
              </a:rPr>
              <a:t>decreased from</a:t>
            </a:r>
            <a:r>
              <a:rPr lang="en-US" sz="4400">
                <a:solidFill>
                  <a:schemeClr val="dk1"/>
                </a:solidFill>
              </a:rPr>
              <a:t> </a:t>
            </a:r>
            <a:r>
              <a:rPr b="1" lang="en-US" sz="4400">
                <a:solidFill>
                  <a:schemeClr val="dk1"/>
                </a:solidFill>
              </a:rPr>
              <a:t>91% to 83%</a:t>
            </a:r>
            <a:r>
              <a:rPr lang="en-US" sz="4400">
                <a:solidFill>
                  <a:schemeClr val="dk1"/>
                </a:solidFill>
              </a:rPr>
              <a:t>. Due to the poor performance of our server during the attack, client experience was impacted likely leading to user frustration, confusion and an overall poor perception of website quality.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For the </a:t>
            </a:r>
            <a:r>
              <a:rPr b="1" lang="en-US" sz="4400">
                <a:solidFill>
                  <a:schemeClr val="dk1"/>
                </a:solidFill>
              </a:rPr>
              <a:t>Domain Referer report</a:t>
            </a:r>
            <a:r>
              <a:rPr lang="en-US" sz="4400">
                <a:solidFill>
                  <a:schemeClr val="dk1"/>
                </a:solidFill>
              </a:rPr>
              <a:t>, although there were less total referrations from outside websites on the day of the attack, the </a:t>
            </a:r>
            <a:r>
              <a:rPr b="1" lang="en-US" sz="4400">
                <a:solidFill>
                  <a:schemeClr val="dk1"/>
                </a:solidFill>
              </a:rPr>
              <a:t>top two remained the same</a:t>
            </a:r>
            <a:r>
              <a:rPr lang="en-US" sz="4400">
                <a:solidFill>
                  <a:schemeClr val="dk1"/>
                </a:solidFill>
              </a:rPr>
              <a:t> - </a:t>
            </a:r>
            <a:r>
              <a:rPr lang="en-US" sz="4400" u="sng">
                <a:solidFill>
                  <a:schemeClr val="accent5"/>
                </a:solidFill>
                <a:hlinkClick r:id="rId3">
                  <a:extLst>
                    <a:ext uri="{A12FA001-AC4F-418D-AE19-62706E023703}">
                      <ahyp:hlinkClr val="tx"/>
                    </a:ext>
                  </a:extLst>
                </a:hlinkClick>
              </a:rPr>
              <a:t>www.semicomplete.com</a:t>
            </a:r>
            <a:r>
              <a:rPr lang="en-US" sz="4400">
                <a:solidFill>
                  <a:schemeClr val="dk1"/>
                </a:solidFill>
              </a:rPr>
              <a:t> and semicomplete.com. These websites contain information and technology on security breaches.</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0" name="Google Shape;1580;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1" name="Google Shape;1581;p111"/>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a:t>
            </a:r>
            <a:r>
              <a:rPr b="1" lang="en-US" sz="4400">
                <a:solidFill>
                  <a:schemeClr val="dk1"/>
                </a:solidFill>
              </a:rPr>
              <a:t>International Activity </a:t>
            </a:r>
            <a:r>
              <a:rPr lang="en-US" sz="4400">
                <a:solidFill>
                  <a:schemeClr val="dk1"/>
                </a:solidFill>
              </a:rPr>
              <a:t>showed a lower volume of events during the attack than normal baseline activity. The threshold of greater than 40 events from IP addresses in China was correct. We would however recommend adding an alert for Ukraine IP addresses.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Alert Analysis for </a:t>
            </a:r>
            <a:r>
              <a:rPr b="1" lang="en-US" sz="4400">
                <a:solidFill>
                  <a:schemeClr val="dk1"/>
                </a:solidFill>
              </a:rPr>
              <a:t>HTTP POST Activity </a:t>
            </a:r>
            <a:r>
              <a:rPr lang="en-US" sz="4400">
                <a:solidFill>
                  <a:schemeClr val="dk1"/>
                </a:solidFill>
              </a:rPr>
              <a:t>showed a spike in volume at 8PM with 1,296 POST events. The threshold of 10 events was correct.</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4" name="Google Shape;1334;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5" name="Google Shape;1335;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6" name="Google Shape;1336;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87" name="Google Shape;1587;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8" name="Google Shape;1588;p112"/>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Dashboard Analysis for </a:t>
            </a:r>
            <a:r>
              <a:rPr b="1" lang="en-US" sz="4400">
                <a:solidFill>
                  <a:schemeClr val="dk1"/>
                </a:solidFill>
              </a:rPr>
              <a:t>Time Chart of HTTP Methods</a:t>
            </a:r>
            <a:r>
              <a:rPr lang="en-US" sz="4400">
                <a:solidFill>
                  <a:schemeClr val="dk1"/>
                </a:solidFill>
              </a:rPr>
              <a:t> showed spikes in GET requests at 6PM (up from 117 events to 729) followed by POST requests at 8:00PM (up from 1 event to 1,296).</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Dashboard Analysis for </a:t>
            </a:r>
            <a:r>
              <a:rPr b="1" lang="en-US" sz="4400">
                <a:solidFill>
                  <a:schemeClr val="dk1"/>
                </a:solidFill>
              </a:rPr>
              <a:t>Cluster Map</a:t>
            </a:r>
            <a:r>
              <a:rPr lang="en-US" sz="4400">
                <a:solidFill>
                  <a:schemeClr val="dk1"/>
                </a:solidFill>
              </a:rPr>
              <a:t> showed increased activity in two major cities in Ukraine - Kiev (increased from 30 during normal conditions to 454) and Kharkiv (increased from 35 during normal conditions to 433).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Dashboard Analysis for </a:t>
            </a:r>
            <a:r>
              <a:rPr b="1" lang="en-US" sz="4400">
                <a:solidFill>
                  <a:schemeClr val="dk1"/>
                </a:solidFill>
              </a:rPr>
              <a:t>URI Data </a:t>
            </a:r>
            <a:r>
              <a:rPr lang="en-US" sz="4400">
                <a:solidFill>
                  <a:schemeClr val="dk1"/>
                </a:solidFill>
              </a:rPr>
              <a:t>indicates suspicious activity at 6PM from /files/logstash/logstash-1.3.2-monolithic.jar and at 8PM from /VSI_Account_logon.php (with 1296 hits).</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pic>
        <p:nvPicPr>
          <p:cNvPr id="1593" name="Google Shape;1593;p113"/>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94" name="Google Shape;1594;p11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95" name="Google Shape;1595;p11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96" name="Google Shape;1596;p11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02" name="Google Shape;160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3" name="Google Shape;1603;p11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444500" lvl="0" marL="914400" rtl="0" algn="l">
              <a:lnSpc>
                <a:spcPct val="115000"/>
              </a:lnSpc>
              <a:spcBef>
                <a:spcPts val="0"/>
              </a:spcBef>
              <a:spcAft>
                <a:spcPts val="0"/>
              </a:spcAft>
              <a:buClr>
                <a:schemeClr val="dk1"/>
              </a:buClr>
              <a:buSzPts val="3400"/>
              <a:buChar char="●"/>
            </a:pPr>
            <a:r>
              <a:rPr lang="en-US" sz="3400">
                <a:solidFill>
                  <a:schemeClr val="dk1"/>
                </a:solidFill>
              </a:rPr>
              <a:t>What were your overall findings from the attack that took place?</a:t>
            </a:r>
            <a:endParaRPr sz="3400">
              <a:solidFill>
                <a:schemeClr val="dk1"/>
              </a:solidFill>
            </a:endParaRPr>
          </a:p>
          <a:p>
            <a:pPr indent="0" lvl="0" marL="0" rtl="0" algn="l">
              <a:lnSpc>
                <a:spcPct val="115000"/>
              </a:lnSpc>
              <a:spcBef>
                <a:spcPts val="1000"/>
              </a:spcBef>
              <a:spcAft>
                <a:spcPts val="0"/>
              </a:spcAft>
              <a:buNone/>
            </a:pPr>
            <a:r>
              <a:rPr lang="en-US" sz="2800">
                <a:solidFill>
                  <a:schemeClr val="dk1"/>
                </a:solidFill>
              </a:rPr>
              <a:t>The attack on March 25, 2020, exhibited suspicious spikes in Windows server log activities, including failed logins, account lockouts, and password reset attempts. Additionally, there was a significant increase in HTTP POST activities and GET requests in the Apache web server logs, particularly targeting the URI /VSI_Account_logon.php, indicating a potential brute force attempt. Unusual activity was also detected from IP addresses in Ukraine.</a:t>
            </a:r>
            <a:endParaRPr sz="2800">
              <a:solidFill>
                <a:schemeClr val="dk1"/>
              </a:solidFill>
            </a:endParaRPr>
          </a:p>
          <a:p>
            <a:pPr indent="0" lvl="0" marL="0" rtl="0" algn="l">
              <a:lnSpc>
                <a:spcPct val="115000"/>
              </a:lnSpc>
              <a:spcBef>
                <a:spcPts val="1000"/>
              </a:spcBef>
              <a:spcAft>
                <a:spcPts val="0"/>
              </a:spcAft>
              <a:buNone/>
            </a:pPr>
            <a:r>
              <a:t/>
            </a:r>
            <a:endParaRPr sz="2800">
              <a:solidFill>
                <a:schemeClr val="dk1"/>
              </a:solidFill>
            </a:endParaRPr>
          </a:p>
          <a:p>
            <a:pPr indent="-444500" lvl="0" marL="914400" rtl="0" algn="l">
              <a:lnSpc>
                <a:spcPct val="115000"/>
              </a:lnSpc>
              <a:spcBef>
                <a:spcPts val="1000"/>
              </a:spcBef>
              <a:spcAft>
                <a:spcPts val="0"/>
              </a:spcAft>
              <a:buClr>
                <a:schemeClr val="dk1"/>
              </a:buClr>
              <a:buSzPts val="3400"/>
              <a:buChar char="●"/>
            </a:pPr>
            <a:r>
              <a:rPr lang="en-US" sz="3400">
                <a:solidFill>
                  <a:schemeClr val="dk1"/>
                </a:solidFill>
              </a:rPr>
              <a:t>To protect VSI from future attacks, what future mitigations would you recommend?</a:t>
            </a:r>
            <a:endParaRPr sz="3400">
              <a:solidFill>
                <a:schemeClr val="dk1"/>
              </a:solidFill>
            </a:endParaRPr>
          </a:p>
          <a:p>
            <a:pPr indent="0" lvl="0" marL="0" rtl="0" algn="l">
              <a:lnSpc>
                <a:spcPct val="115000"/>
              </a:lnSpc>
              <a:spcBef>
                <a:spcPts val="1000"/>
              </a:spcBef>
              <a:spcAft>
                <a:spcPts val="0"/>
              </a:spcAft>
              <a:buNone/>
            </a:pPr>
            <a:r>
              <a:rPr b="1" lang="en-US" sz="2800">
                <a:solidFill>
                  <a:schemeClr val="dk1"/>
                </a:solidFill>
              </a:rPr>
              <a:t>Enhanced Monitoring: </a:t>
            </a:r>
            <a:r>
              <a:rPr lang="en-US" sz="2800">
                <a:solidFill>
                  <a:schemeClr val="dk1"/>
                </a:solidFill>
              </a:rPr>
              <a:t>Implement continuous monitoring for spikes in failed logins, account lockouts, and password resets, with alerts for unusual activity.</a:t>
            </a:r>
            <a:endParaRPr sz="2800">
              <a:solidFill>
                <a:schemeClr val="dk1"/>
              </a:solidFill>
            </a:endParaRPr>
          </a:p>
          <a:p>
            <a:pPr indent="0" lvl="0" marL="0" rtl="0" algn="l">
              <a:lnSpc>
                <a:spcPct val="115000"/>
              </a:lnSpc>
              <a:spcBef>
                <a:spcPts val="1000"/>
              </a:spcBef>
              <a:spcAft>
                <a:spcPts val="0"/>
              </a:spcAft>
              <a:buNone/>
            </a:pPr>
            <a:r>
              <a:rPr b="1" lang="en-US" sz="2800">
                <a:solidFill>
                  <a:schemeClr val="dk1"/>
                </a:solidFill>
              </a:rPr>
              <a:t>Rate Limiting: </a:t>
            </a:r>
            <a:r>
              <a:rPr lang="en-US" sz="2800">
                <a:solidFill>
                  <a:schemeClr val="dk1"/>
                </a:solidFill>
              </a:rPr>
              <a:t>Apply rate limiting on critical URIs like /VSI_Account_logon.php to prevent brute force attacks.</a:t>
            </a:r>
            <a:endParaRPr sz="2800">
              <a:solidFill>
                <a:schemeClr val="dk1"/>
              </a:solidFill>
            </a:endParaRPr>
          </a:p>
          <a:p>
            <a:pPr indent="0" lvl="0" marL="0" rtl="0" algn="l">
              <a:lnSpc>
                <a:spcPct val="115000"/>
              </a:lnSpc>
              <a:spcBef>
                <a:spcPts val="1000"/>
              </a:spcBef>
              <a:spcAft>
                <a:spcPts val="0"/>
              </a:spcAft>
              <a:buNone/>
            </a:pPr>
            <a:r>
              <a:rPr b="1" lang="en-US" sz="2800">
                <a:solidFill>
                  <a:schemeClr val="dk1"/>
                </a:solidFill>
              </a:rPr>
              <a:t>Geolocation Blocking: </a:t>
            </a:r>
            <a:r>
              <a:rPr lang="en-US" sz="2800">
                <a:solidFill>
                  <a:schemeClr val="dk1"/>
                </a:solidFill>
              </a:rPr>
              <a:t>Consider blocking or scrutinizing traffic from regions with unusual activity, such as Ukraine.</a:t>
            </a:r>
            <a:endParaRPr sz="2800">
              <a:solidFill>
                <a:schemeClr val="dk1"/>
              </a:solidFill>
            </a:endParaRPr>
          </a:p>
          <a:p>
            <a:pPr indent="0" lvl="0" marL="0" rtl="0" algn="l">
              <a:lnSpc>
                <a:spcPct val="115000"/>
              </a:lnSpc>
              <a:spcBef>
                <a:spcPts val="1000"/>
              </a:spcBef>
              <a:spcAft>
                <a:spcPts val="0"/>
              </a:spcAft>
              <a:buNone/>
            </a:pPr>
            <a:r>
              <a:rPr b="1" lang="en-US" sz="2800">
                <a:solidFill>
                  <a:schemeClr val="dk1"/>
                </a:solidFill>
              </a:rPr>
              <a:t>Strong Authentication:</a:t>
            </a:r>
            <a:r>
              <a:rPr lang="en-US" sz="2800">
                <a:solidFill>
                  <a:schemeClr val="dk1"/>
                </a:solidFill>
              </a:rPr>
              <a:t> Enforce multi-factor authentication (MFA) for all user logins.</a:t>
            </a:r>
            <a:endParaRPr sz="2800">
              <a:solidFill>
                <a:schemeClr val="dk1"/>
              </a:solidFill>
            </a:endParaRPr>
          </a:p>
          <a:p>
            <a:pPr indent="0" lvl="0" marL="0" rtl="0" algn="l">
              <a:lnSpc>
                <a:spcPct val="115000"/>
              </a:lnSpc>
              <a:spcBef>
                <a:spcPts val="1000"/>
              </a:spcBef>
              <a:spcAft>
                <a:spcPts val="0"/>
              </a:spcAft>
              <a:buNone/>
            </a:pPr>
            <a:r>
              <a:rPr b="1" lang="en-US" sz="2800">
                <a:solidFill>
                  <a:schemeClr val="dk1"/>
                </a:solidFill>
              </a:rPr>
              <a:t>Regular Audits: </a:t>
            </a:r>
            <a:r>
              <a:rPr lang="en-US" sz="2800">
                <a:solidFill>
                  <a:schemeClr val="dk1"/>
                </a:solidFill>
              </a:rPr>
              <a:t>Conduct regular security audits and vulnerability assessments on both Windows servers and Apache web servers.</a:t>
            </a:r>
            <a:endParaRPr sz="2800">
              <a:solidFill>
                <a:schemeClr val="dk1"/>
              </a:solidFill>
            </a:endParaRPr>
          </a:p>
          <a:p>
            <a:pPr indent="0" lvl="0" marL="0" rtl="0" algn="l">
              <a:lnSpc>
                <a:spcPct val="115000"/>
              </a:lnSpc>
              <a:spcBef>
                <a:spcPts val="1000"/>
              </a:spcBef>
              <a:spcAft>
                <a:spcPts val="0"/>
              </a:spcAft>
              <a:buNone/>
            </a:pPr>
            <a:r>
              <a:rPr b="1" lang="en-US" sz="2800">
                <a:solidFill>
                  <a:schemeClr val="dk1"/>
                </a:solidFill>
              </a:rPr>
              <a:t>Incident Response Plan: </a:t>
            </a:r>
            <a:r>
              <a:rPr lang="en-US" sz="2800">
                <a:solidFill>
                  <a:schemeClr val="dk1"/>
                </a:solidFill>
              </a:rPr>
              <a:t>Develop and regularly update an incident response plan to swiftly address potential security breaches.</a:t>
            </a:r>
            <a:endParaRPr sz="2800">
              <a:solidFill>
                <a:schemeClr val="dk1"/>
              </a:solidFill>
            </a:endParaRPr>
          </a:p>
          <a:p>
            <a:pPr indent="0" lvl="0" marL="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2" name="Google Shape;1342;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3" name="Google Shape;1343;p86"/>
          <p:cNvSpPr txBox="1"/>
          <p:nvPr>
            <p:ph idx="3" type="body"/>
          </p:nvPr>
        </p:nvSpPr>
        <p:spPr>
          <a:xfrm>
            <a:off x="724400" y="1862675"/>
            <a:ext cx="22928700" cy="11239500"/>
          </a:xfrm>
          <a:prstGeom prst="rect">
            <a:avLst/>
          </a:prstGeom>
        </p:spPr>
        <p:txBody>
          <a:bodyPr anchorCtr="0" anchor="t" bIns="2437975" lIns="1219000" spcFirstLastPara="1" rIns="1219000" wrap="square" tIns="0">
            <a:noAutofit/>
          </a:bodyPr>
          <a:lstStyle/>
          <a:p>
            <a:pPr indent="0" lvl="0" marL="0" rtl="0" algn="l">
              <a:lnSpc>
                <a:spcPct val="100000"/>
              </a:lnSpc>
              <a:spcBef>
                <a:spcPts val="0"/>
              </a:spcBef>
              <a:spcAft>
                <a:spcPts val="0"/>
              </a:spcAft>
              <a:buClr>
                <a:schemeClr val="dk1"/>
              </a:buClr>
              <a:buSzPts val="1100"/>
              <a:buFont typeface="Arial"/>
              <a:buNone/>
            </a:pPr>
            <a:r>
              <a:rPr lang="en-US" sz="2700">
                <a:solidFill>
                  <a:srgbClr val="0D0D0D"/>
                </a:solidFill>
                <a:highlight>
                  <a:srgbClr val="FFFFFF"/>
                </a:highlight>
              </a:rPr>
              <a:t>Role:</a:t>
            </a:r>
            <a:endParaRPr sz="2700">
              <a:solidFill>
                <a:srgbClr val="0D0D0D"/>
              </a:solidFill>
              <a:highlight>
                <a:srgbClr val="FFFFFF"/>
              </a:highlight>
            </a:endParaRPr>
          </a:p>
          <a:p>
            <a:pPr indent="-400050" lvl="0" marL="457200" rtl="0" algn="l">
              <a:lnSpc>
                <a:spcPct val="100000"/>
              </a:lnSpc>
              <a:spcBef>
                <a:spcPts val="2100"/>
              </a:spcBef>
              <a:spcAft>
                <a:spcPts val="0"/>
              </a:spcAft>
              <a:buClr>
                <a:srgbClr val="0D0D0D"/>
              </a:buClr>
              <a:buSzPts val="2700"/>
              <a:buChar char="●"/>
            </a:pPr>
            <a:r>
              <a:rPr lang="en-US" sz="2700">
                <a:solidFill>
                  <a:srgbClr val="0D0D0D"/>
                </a:solidFill>
                <a:highlight>
                  <a:srgbClr val="FFFFFF"/>
                </a:highlight>
              </a:rPr>
              <a:t>Position: SOC Analyst at Virtual Space Industries (VSI).</a:t>
            </a:r>
            <a:endParaRPr sz="2700">
              <a:solidFill>
                <a:srgbClr val="0D0D0D"/>
              </a:solidFill>
              <a:highlight>
                <a:srgbClr val="FFFFFF"/>
              </a:highlight>
            </a:endParaRPr>
          </a:p>
          <a:p>
            <a:pPr indent="-400050" lvl="0" marL="4572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Objective: Protect VSI’s systems from potential cyberattacks, specifically from the competitor JobeCorp.</a:t>
            </a:r>
            <a:endParaRPr sz="2700">
              <a:solidFill>
                <a:srgbClr val="0D0D0D"/>
              </a:solidFill>
              <a:highlight>
                <a:srgbClr val="FFFFFF"/>
              </a:highlight>
            </a:endParaRPr>
          </a:p>
          <a:p>
            <a:pPr indent="0" lvl="0" marL="0" rtl="0" algn="l">
              <a:lnSpc>
                <a:spcPct val="100000"/>
              </a:lnSpc>
              <a:spcBef>
                <a:spcPts val="2100"/>
              </a:spcBef>
              <a:spcAft>
                <a:spcPts val="0"/>
              </a:spcAft>
              <a:buClr>
                <a:schemeClr val="dk1"/>
              </a:buClr>
              <a:buSzPts val="1100"/>
              <a:buFont typeface="Arial"/>
              <a:buNone/>
            </a:pPr>
            <a:r>
              <a:t/>
            </a:r>
            <a:endParaRPr sz="2700">
              <a:solidFill>
                <a:srgbClr val="0D0D0D"/>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2700">
                <a:solidFill>
                  <a:srgbClr val="0D0D0D"/>
                </a:solidFill>
                <a:highlight>
                  <a:srgbClr val="FFFFFF"/>
                </a:highlight>
              </a:rPr>
              <a:t>Purpose:</a:t>
            </a:r>
            <a:endParaRPr sz="2700">
              <a:solidFill>
                <a:srgbClr val="0D0D0D"/>
              </a:solidFill>
              <a:highlight>
                <a:srgbClr val="FFFFFF"/>
              </a:highlight>
            </a:endParaRPr>
          </a:p>
          <a:p>
            <a:pPr indent="-400050" lvl="0" marL="457200" rtl="0" algn="l">
              <a:lnSpc>
                <a:spcPct val="100000"/>
              </a:lnSpc>
              <a:spcBef>
                <a:spcPts val="2100"/>
              </a:spcBef>
              <a:spcAft>
                <a:spcPts val="0"/>
              </a:spcAft>
              <a:buClr>
                <a:srgbClr val="0D0D0D"/>
              </a:buClr>
              <a:buSzPts val="2700"/>
              <a:buChar char="●"/>
            </a:pPr>
            <a:r>
              <a:rPr lang="en-US" sz="2700">
                <a:solidFill>
                  <a:srgbClr val="0D0D0D"/>
                </a:solidFill>
                <a:highlight>
                  <a:srgbClr val="FFFFFF"/>
                </a:highlight>
              </a:rPr>
              <a:t>Monitoring Setup:</a:t>
            </a:r>
            <a:endParaRPr sz="2700">
              <a:solidFill>
                <a:srgbClr val="0D0D0D"/>
              </a:solidFill>
              <a:highlight>
                <a:srgbClr val="FFFFFF"/>
              </a:highlight>
            </a:endParaRPr>
          </a:p>
          <a:p>
            <a:pPr indent="-400050" lvl="1" marL="9144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Systems Monitored: Apache web server (public-facing website) and Windows operating system (backend operations).</a:t>
            </a:r>
            <a:endParaRPr sz="2700">
              <a:solidFill>
                <a:srgbClr val="0D0D0D"/>
              </a:solidFill>
              <a:highlight>
                <a:srgbClr val="FFFFFF"/>
              </a:highlight>
            </a:endParaRPr>
          </a:p>
          <a:p>
            <a:pPr indent="-400050" lvl="1" marL="9144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Tools Used: Splunk for log analysis, report generation, alert creation, and dashboard setup.</a:t>
            </a:r>
            <a:endParaRPr sz="2700">
              <a:solidFill>
                <a:srgbClr val="0D0D0D"/>
              </a:solidFill>
              <a:highlight>
                <a:srgbClr val="FFFFFF"/>
              </a:highlight>
            </a:endParaRPr>
          </a:p>
          <a:p>
            <a:pPr indent="-400050" lvl="0" marL="4572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Defensive Measures:</a:t>
            </a:r>
            <a:endParaRPr sz="2700">
              <a:solidFill>
                <a:srgbClr val="0D0D0D"/>
              </a:solidFill>
              <a:highlight>
                <a:srgbClr val="FFFFFF"/>
              </a:highlight>
            </a:endParaRPr>
          </a:p>
          <a:p>
            <a:pPr indent="-400050" lvl="1" marL="9144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Baselining: Establish normal activity levels to identify anomalies.</a:t>
            </a:r>
            <a:endParaRPr sz="2700">
              <a:solidFill>
                <a:srgbClr val="0D0D0D"/>
              </a:solidFill>
              <a:highlight>
                <a:srgbClr val="FFFFFF"/>
              </a:highlight>
            </a:endParaRPr>
          </a:p>
          <a:p>
            <a:pPr indent="-400050" lvl="1" marL="9144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Reports and Alerts: Generate reports and set up alerts to detect suspicious activity in real-time.</a:t>
            </a:r>
            <a:endParaRPr sz="2700">
              <a:solidFill>
                <a:srgbClr val="0D0D0D"/>
              </a:solidFill>
              <a:highlight>
                <a:srgbClr val="FFFFFF"/>
              </a:highlight>
            </a:endParaRPr>
          </a:p>
          <a:p>
            <a:pPr indent="-400050" lvl="1" marL="9144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Dashboards: Create visual dashboards for ongoing monitoring and quick incident response.</a:t>
            </a:r>
            <a:endParaRPr sz="2700">
              <a:solidFill>
                <a:srgbClr val="0D0D0D"/>
              </a:solidFill>
              <a:highlight>
                <a:srgbClr val="FFFFFF"/>
              </a:highlight>
            </a:endParaRPr>
          </a:p>
          <a:p>
            <a:pPr indent="0" lvl="0" marL="0" rtl="0" algn="l">
              <a:lnSpc>
                <a:spcPct val="100000"/>
              </a:lnSpc>
              <a:spcBef>
                <a:spcPts val="3600"/>
              </a:spcBef>
              <a:spcAft>
                <a:spcPts val="0"/>
              </a:spcAft>
              <a:buClr>
                <a:schemeClr val="dk1"/>
              </a:buClr>
              <a:buSzPts val="1100"/>
              <a:buFont typeface="Arial"/>
              <a:buNone/>
            </a:pPr>
            <a:r>
              <a:rPr lang="en-US" sz="2700">
                <a:solidFill>
                  <a:srgbClr val="0D0D0D"/>
                </a:solidFill>
                <a:highlight>
                  <a:srgbClr val="FFFFFF"/>
                </a:highlight>
              </a:rPr>
              <a:t>Outcome:</a:t>
            </a:r>
            <a:endParaRPr sz="2700">
              <a:solidFill>
                <a:srgbClr val="0D0D0D"/>
              </a:solidFill>
              <a:highlight>
                <a:srgbClr val="FFFFFF"/>
              </a:highlight>
            </a:endParaRPr>
          </a:p>
          <a:p>
            <a:pPr indent="-400050" lvl="0" marL="457200" rtl="0" algn="l">
              <a:lnSpc>
                <a:spcPct val="100000"/>
              </a:lnSpc>
              <a:spcBef>
                <a:spcPts val="2100"/>
              </a:spcBef>
              <a:spcAft>
                <a:spcPts val="0"/>
              </a:spcAft>
              <a:buClr>
                <a:srgbClr val="0D0D0D"/>
              </a:buClr>
              <a:buSzPts val="2700"/>
              <a:buChar char="●"/>
            </a:pPr>
            <a:r>
              <a:rPr lang="en-US" sz="2700">
                <a:solidFill>
                  <a:srgbClr val="0D0D0D"/>
                </a:solidFill>
                <a:highlight>
                  <a:srgbClr val="FFFFFF"/>
                </a:highlight>
              </a:rPr>
              <a:t>Initial Setup: Loaded and analyzed historical logs, set baselines, and created monitoring tools.</a:t>
            </a:r>
            <a:endParaRPr sz="2700">
              <a:solidFill>
                <a:srgbClr val="0D0D0D"/>
              </a:solidFill>
              <a:highlight>
                <a:srgbClr val="FFFFFF"/>
              </a:highlight>
            </a:endParaRPr>
          </a:p>
          <a:p>
            <a:pPr indent="-400050" lvl="0" marL="4572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Incident Response: Analyzed attack logs, evaluated the effectiveness of monitoring solutions, and provided insights for improvements.</a:t>
            </a:r>
            <a:endParaRPr sz="2700">
              <a:solidFill>
                <a:srgbClr val="0D0D0D"/>
              </a:solidFill>
              <a:highlight>
                <a:srgbClr val="FFFFFF"/>
              </a:highlight>
            </a:endParaRPr>
          </a:p>
          <a:p>
            <a:pPr indent="-400050" lvl="0" marL="457200" rtl="0" algn="l">
              <a:lnSpc>
                <a:spcPct val="100000"/>
              </a:lnSpc>
              <a:spcBef>
                <a:spcPts val="0"/>
              </a:spcBef>
              <a:spcAft>
                <a:spcPts val="0"/>
              </a:spcAft>
              <a:buClr>
                <a:srgbClr val="0D0D0D"/>
              </a:buClr>
              <a:buSzPts val="2700"/>
              <a:buChar char="●"/>
            </a:pPr>
            <a:r>
              <a:rPr lang="en-US" sz="2700">
                <a:solidFill>
                  <a:srgbClr val="0D0D0D"/>
                </a:solidFill>
                <a:highlight>
                  <a:srgbClr val="FFFFFF"/>
                </a:highlight>
              </a:rPr>
              <a:t>Presentation: Summarized findings and monitoring effectiveness for senior management.</a:t>
            </a:r>
            <a:endParaRPr sz="2700">
              <a:solidFill>
                <a:srgbClr val="0D0D0D"/>
              </a:solidFill>
              <a:highlight>
                <a:srgbClr val="FFFFFF"/>
              </a:highlight>
            </a:endParaRPr>
          </a:p>
          <a:p>
            <a:pPr indent="0" lvl="0" marL="0" rtl="0" algn="l">
              <a:lnSpc>
                <a:spcPct val="100000"/>
              </a:lnSpc>
              <a:spcBef>
                <a:spcPts val="2100"/>
              </a:spcBef>
              <a:spcAft>
                <a:spcPts val="0"/>
              </a:spcAft>
              <a:buClr>
                <a:schemeClr val="dk1"/>
              </a:buClr>
              <a:buSzPts val="1100"/>
              <a:buFont typeface="Arial"/>
              <a:buNone/>
            </a:pPr>
            <a:r>
              <a:t/>
            </a:r>
            <a:endParaRPr sz="2700">
              <a:solidFill>
                <a:srgbClr val="0D0D0D"/>
              </a:solidFill>
              <a:highlight>
                <a:srgbClr val="FFFFFF"/>
              </a:highlight>
            </a:endParaRPr>
          </a:p>
          <a:p>
            <a:pPr indent="0" lvl="0" marL="0" rtl="0" algn="l">
              <a:lnSpc>
                <a:spcPct val="100000"/>
              </a:lnSpc>
              <a:spcBef>
                <a:spcPts val="0"/>
              </a:spcBef>
              <a:spcAft>
                <a:spcPts val="0"/>
              </a:spcAft>
              <a:buClr>
                <a:schemeClr val="dk1"/>
              </a:buClr>
              <a:buSzPts val="1100"/>
              <a:buFont typeface="Arial"/>
              <a:buNone/>
            </a:pPr>
            <a:r>
              <a:rPr lang="en-US" sz="2700">
                <a:solidFill>
                  <a:srgbClr val="0D0D0D"/>
                </a:solidFill>
                <a:highlight>
                  <a:srgbClr val="FFFFFF"/>
                </a:highlight>
              </a:rPr>
              <a:t>Conclusion:</a:t>
            </a:r>
            <a:endParaRPr sz="2700">
              <a:solidFill>
                <a:srgbClr val="0D0D0D"/>
              </a:solidFill>
              <a:highlight>
                <a:srgbClr val="FFFFFF"/>
              </a:highlight>
            </a:endParaRPr>
          </a:p>
          <a:p>
            <a:pPr indent="-400050" lvl="0" marL="457200" rtl="0" algn="l">
              <a:lnSpc>
                <a:spcPct val="100000"/>
              </a:lnSpc>
              <a:spcBef>
                <a:spcPts val="2100"/>
              </a:spcBef>
              <a:spcAft>
                <a:spcPts val="0"/>
              </a:spcAft>
              <a:buClr>
                <a:srgbClr val="0D0D0D"/>
              </a:buClr>
              <a:buSzPts val="2700"/>
              <a:buChar char="●"/>
            </a:pPr>
            <a:r>
              <a:rPr lang="en-US" sz="2700">
                <a:solidFill>
                  <a:srgbClr val="0D0D0D"/>
                </a:solidFill>
                <a:highlight>
                  <a:srgbClr val="FFFFFF"/>
                </a:highlight>
              </a:rPr>
              <a:t>Goal: Ensure the security and integrity of VSI’s critical systems by proactively identifying and responding to cyber threats.</a:t>
            </a:r>
            <a:endParaRPr sz="2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49" name="Google Shape;1349;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0" name="Google Shape;1350;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“Add-On” App - Axis Security App for Splunk</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1" name="Google Shape;1351;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App - Axis Security App for Splunk</a:t>
            </a:r>
            <a:endParaRPr/>
          </a:p>
        </p:txBody>
      </p:sp>
      <p:sp>
        <p:nvSpPr>
          <p:cNvPr id="1357" name="Google Shape;1357;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58" name="Google Shape;1358;p88"/>
          <p:cNvPicPr preferRelativeResize="0"/>
          <p:nvPr/>
        </p:nvPicPr>
        <p:blipFill>
          <a:blip r:embed="rId3">
            <a:alphaModFix/>
          </a:blip>
          <a:stretch>
            <a:fillRect/>
          </a:stretch>
        </p:blipFill>
        <p:spPr>
          <a:xfrm>
            <a:off x="1351438" y="2478663"/>
            <a:ext cx="21674625" cy="968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App - Axis Security App for Splunk</a:t>
            </a:r>
            <a:endParaRPr/>
          </a:p>
        </p:txBody>
      </p:sp>
      <p:sp>
        <p:nvSpPr>
          <p:cNvPr id="1364" name="Google Shape;1364;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5" name="Google Shape;1365;p89"/>
          <p:cNvSpPr txBox="1"/>
          <p:nvPr/>
        </p:nvSpPr>
        <p:spPr>
          <a:xfrm>
            <a:off x="799625" y="1733700"/>
            <a:ext cx="22778400" cy="1314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b="1" lang="en-US" sz="3000">
                <a:solidFill>
                  <a:srgbClr val="0D0D0D"/>
                </a:solidFill>
                <a:highlight>
                  <a:srgbClr val="FFFFFF"/>
                </a:highlight>
                <a:latin typeface="Roboto"/>
                <a:ea typeface="Roboto"/>
                <a:cs typeface="Roboto"/>
                <a:sym typeface="Roboto"/>
              </a:rPr>
              <a:t>Background:</a:t>
            </a:r>
            <a:endParaRPr b="1" sz="3000">
              <a:solidFill>
                <a:srgbClr val="0D0D0D"/>
              </a:solidFill>
              <a:highlight>
                <a:srgbClr val="FFFFFF"/>
              </a:highlight>
              <a:latin typeface="Roboto"/>
              <a:ea typeface="Roboto"/>
              <a:cs typeface="Roboto"/>
              <a:sym typeface="Roboto"/>
            </a:endParaRPr>
          </a:p>
          <a:p>
            <a:pPr indent="0" lvl="0" marL="0" rtl="0" algn="l">
              <a:lnSpc>
                <a:spcPct val="115000"/>
              </a:lnSpc>
              <a:spcBef>
                <a:spcPts val="200"/>
              </a:spcBef>
              <a:spcAft>
                <a:spcPts val="0"/>
              </a:spcAft>
              <a:buClr>
                <a:schemeClr val="dk1"/>
              </a:buClr>
              <a:buSzPts val="1100"/>
              <a:buFont typeface="Arial"/>
              <a:buNone/>
            </a:pPr>
            <a:r>
              <a:rPr lang="en-US" sz="3000">
                <a:solidFill>
                  <a:srgbClr val="0D0D0D"/>
                </a:solidFill>
                <a:highlight>
                  <a:srgbClr val="FFFFFF"/>
                </a:highlight>
                <a:latin typeface="Roboto"/>
                <a:ea typeface="Roboto"/>
                <a:cs typeface="Roboto"/>
                <a:sym typeface="Roboto"/>
              </a:rPr>
              <a:t>Virtual Space Industries (VSI) operates in a highly competitive industry, relying heavily on secure access to sensitive applications and data. Given the potential cyber threats from competitors like JobeCorp, VSI requires a robust solution to monitor and protect their application access and user activities. The Axis Security app for Splunk is integrated to enhance VSI's security operations.</a:t>
            </a:r>
            <a:endParaRPr sz="3000">
              <a:solidFill>
                <a:srgbClr val="0D0D0D"/>
              </a:solidFill>
              <a:highlight>
                <a:srgbClr val="FFFFFF"/>
              </a:highlight>
              <a:latin typeface="Roboto"/>
              <a:ea typeface="Roboto"/>
              <a:cs typeface="Roboto"/>
              <a:sym typeface="Roboto"/>
            </a:endParaRPr>
          </a:p>
          <a:p>
            <a:pPr indent="0" lvl="0" marL="0" rtl="0" algn="l">
              <a:lnSpc>
                <a:spcPct val="150000"/>
              </a:lnSpc>
              <a:spcBef>
                <a:spcPts val="1500"/>
              </a:spcBef>
              <a:spcAft>
                <a:spcPts val="0"/>
              </a:spcAft>
              <a:buClr>
                <a:schemeClr val="dk1"/>
              </a:buClr>
              <a:buSzPts val="1100"/>
              <a:buFont typeface="Arial"/>
              <a:buNone/>
            </a:pPr>
            <a:r>
              <a:rPr b="1" lang="en-US" sz="3000">
                <a:solidFill>
                  <a:srgbClr val="0D0D0D"/>
                </a:solidFill>
                <a:highlight>
                  <a:srgbClr val="FFFFFF"/>
                </a:highlight>
                <a:latin typeface="Roboto"/>
                <a:ea typeface="Roboto"/>
                <a:cs typeface="Roboto"/>
                <a:sym typeface="Roboto"/>
              </a:rPr>
              <a:t>Implementation:</a:t>
            </a:r>
            <a:endParaRPr b="1" sz="3000">
              <a:solidFill>
                <a:srgbClr val="0D0D0D"/>
              </a:solidFill>
              <a:highlight>
                <a:srgbClr val="FFFFFF"/>
              </a:highlight>
              <a:latin typeface="Roboto"/>
              <a:ea typeface="Roboto"/>
              <a:cs typeface="Roboto"/>
              <a:sym typeface="Roboto"/>
            </a:endParaRPr>
          </a:p>
          <a:p>
            <a:pPr indent="0" lvl="0" marL="0" rtl="0" algn="l">
              <a:lnSpc>
                <a:spcPct val="115000"/>
              </a:lnSpc>
              <a:spcBef>
                <a:spcPts val="200"/>
              </a:spcBef>
              <a:spcAft>
                <a:spcPts val="0"/>
              </a:spcAft>
              <a:buNone/>
            </a:pPr>
            <a:r>
              <a:rPr lang="en-US" sz="3000">
                <a:solidFill>
                  <a:srgbClr val="0D0D0D"/>
                </a:solidFill>
                <a:highlight>
                  <a:srgbClr val="FFFFFF"/>
                </a:highlight>
                <a:latin typeface="Roboto"/>
                <a:ea typeface="Roboto"/>
                <a:cs typeface="Roboto"/>
                <a:sym typeface="Roboto"/>
              </a:rPr>
              <a:t>Using the Axis Security app for Splunk, VSI can collect and analyze granular, real-time information about user activities, application usage, and access policies. This data is critical for creating comprehensive monitoring solutions, including dashboards, reports, and alerts, as well as supporting Zero Trust security principles.</a:t>
            </a:r>
            <a:endParaRPr sz="3000">
              <a:solidFill>
                <a:srgbClr val="0D0D0D"/>
              </a:solidFill>
              <a:highlight>
                <a:srgbClr val="FFFFFF"/>
              </a:highlight>
              <a:latin typeface="Roboto"/>
              <a:ea typeface="Roboto"/>
              <a:cs typeface="Roboto"/>
              <a:sym typeface="Roboto"/>
            </a:endParaRPr>
          </a:p>
          <a:p>
            <a:pPr indent="0" lvl="0" marL="0" rtl="0" algn="l">
              <a:lnSpc>
                <a:spcPct val="150000"/>
              </a:lnSpc>
              <a:spcBef>
                <a:spcPts val="1500"/>
              </a:spcBef>
              <a:spcAft>
                <a:spcPts val="0"/>
              </a:spcAft>
              <a:buNone/>
            </a:pPr>
            <a:r>
              <a:rPr b="1" lang="en-US" sz="3000">
                <a:solidFill>
                  <a:srgbClr val="0D0D0D"/>
                </a:solidFill>
                <a:highlight>
                  <a:srgbClr val="FFFFFF"/>
                </a:highlight>
                <a:latin typeface="Roboto"/>
                <a:ea typeface="Roboto"/>
                <a:cs typeface="Roboto"/>
                <a:sym typeface="Roboto"/>
              </a:rPr>
              <a:t>Benefits:</a:t>
            </a:r>
            <a:endParaRPr b="1" sz="3000">
              <a:solidFill>
                <a:srgbClr val="0D0D0D"/>
              </a:solidFill>
              <a:highlight>
                <a:srgbClr val="FFFFFF"/>
              </a:highlight>
              <a:latin typeface="Roboto"/>
              <a:ea typeface="Roboto"/>
              <a:cs typeface="Roboto"/>
              <a:sym typeface="Roboto"/>
            </a:endParaRPr>
          </a:p>
          <a:p>
            <a:pPr indent="-419100" lvl="0" marL="457200" rtl="0" algn="l">
              <a:lnSpc>
                <a:spcPct val="115000"/>
              </a:lnSpc>
              <a:spcBef>
                <a:spcPts val="600"/>
              </a:spcBef>
              <a:spcAft>
                <a:spcPts val="0"/>
              </a:spcAft>
              <a:buClr>
                <a:srgbClr val="0D0D0D"/>
              </a:buClr>
              <a:buSzPts val="3000"/>
              <a:buFont typeface="Roboto"/>
              <a:buAutoNum type="arabicPeriod"/>
            </a:pPr>
            <a:r>
              <a:rPr lang="en-US" sz="3000">
                <a:solidFill>
                  <a:srgbClr val="0D0D0D"/>
                </a:solidFill>
                <a:highlight>
                  <a:srgbClr val="FFFFFF"/>
                </a:highlight>
                <a:latin typeface="Roboto"/>
                <a:ea typeface="Roboto"/>
                <a:cs typeface="Roboto"/>
                <a:sym typeface="Roboto"/>
              </a:rPr>
              <a:t>Granular Real-Time Information:</a:t>
            </a:r>
            <a:endParaRPr sz="3000">
              <a:solidFill>
                <a:srgbClr val="0D0D0D"/>
              </a:solidFill>
              <a:highlight>
                <a:srgbClr val="FFFFFF"/>
              </a:highlight>
              <a:latin typeface="Roboto"/>
              <a:ea typeface="Roboto"/>
              <a:cs typeface="Roboto"/>
              <a:sym typeface="Roboto"/>
            </a:endParaRPr>
          </a:p>
          <a:p>
            <a:pPr indent="-419100" lvl="1" marL="914400" rtl="0" algn="l">
              <a:lnSpc>
                <a:spcPct val="115000"/>
              </a:lnSpc>
              <a:spcBef>
                <a:spcPts val="0"/>
              </a:spcBef>
              <a:spcAft>
                <a:spcPts val="0"/>
              </a:spcAft>
              <a:buClr>
                <a:srgbClr val="0D0D0D"/>
              </a:buClr>
              <a:buSzPts val="3000"/>
              <a:buFont typeface="Roboto"/>
              <a:buChar char="●"/>
            </a:pPr>
            <a:r>
              <a:rPr lang="en-US" sz="3000">
                <a:solidFill>
                  <a:srgbClr val="0D0D0D"/>
                </a:solidFill>
                <a:highlight>
                  <a:srgbClr val="FFFFFF"/>
                </a:highlight>
                <a:latin typeface="Roboto"/>
                <a:ea typeface="Roboto"/>
                <a:cs typeface="Roboto"/>
                <a:sym typeface="Roboto"/>
              </a:rPr>
              <a:t>User Activities and Application Usage: The app provides detailed insights into who is accessing what applications, when, and how often. This allows VSI to monitor user behavior and application usage patterns.</a:t>
            </a:r>
            <a:endParaRPr sz="3000">
              <a:solidFill>
                <a:srgbClr val="0D0D0D"/>
              </a:solidFill>
              <a:highlight>
                <a:srgbClr val="FFFFFF"/>
              </a:highlight>
              <a:latin typeface="Roboto"/>
              <a:ea typeface="Roboto"/>
              <a:cs typeface="Roboto"/>
              <a:sym typeface="Roboto"/>
            </a:endParaRPr>
          </a:p>
          <a:p>
            <a:pPr indent="-419100" lvl="1" marL="914400" rtl="0" algn="l">
              <a:lnSpc>
                <a:spcPct val="115000"/>
              </a:lnSpc>
              <a:spcBef>
                <a:spcPts val="0"/>
              </a:spcBef>
              <a:spcAft>
                <a:spcPts val="0"/>
              </a:spcAft>
              <a:buClr>
                <a:srgbClr val="0D0D0D"/>
              </a:buClr>
              <a:buSzPts val="3000"/>
              <a:buFont typeface="Roboto"/>
              <a:buChar char="●"/>
            </a:pPr>
            <a:r>
              <a:rPr lang="en-US" sz="3000">
                <a:solidFill>
                  <a:srgbClr val="0D0D0D"/>
                </a:solidFill>
                <a:highlight>
                  <a:srgbClr val="FFFFFF"/>
                </a:highlight>
                <a:latin typeface="Roboto"/>
                <a:ea typeface="Roboto"/>
                <a:cs typeface="Roboto"/>
                <a:sym typeface="Roboto"/>
              </a:rPr>
              <a:t>Access Policies: Security teams gain visibility into access policies, ensuring they are enforced consistently across the organization.</a:t>
            </a:r>
            <a:endParaRPr sz="3000">
              <a:solidFill>
                <a:srgbClr val="0D0D0D"/>
              </a:solidFill>
              <a:highlight>
                <a:srgbClr val="FFFFFF"/>
              </a:highlight>
              <a:latin typeface="Roboto"/>
              <a:ea typeface="Roboto"/>
              <a:cs typeface="Roboto"/>
              <a:sym typeface="Roboto"/>
            </a:endParaRPr>
          </a:p>
          <a:p>
            <a:pPr indent="-419100" lvl="0" marL="457200" rtl="0" algn="l">
              <a:lnSpc>
                <a:spcPct val="115000"/>
              </a:lnSpc>
              <a:spcBef>
                <a:spcPts val="0"/>
              </a:spcBef>
              <a:spcAft>
                <a:spcPts val="0"/>
              </a:spcAft>
              <a:buClr>
                <a:srgbClr val="0D0D0D"/>
              </a:buClr>
              <a:buSzPts val="3000"/>
              <a:buFont typeface="Roboto"/>
              <a:buAutoNum type="arabicPeriod"/>
            </a:pPr>
            <a:r>
              <a:rPr lang="en-US" sz="3000">
                <a:solidFill>
                  <a:srgbClr val="0D0D0D"/>
                </a:solidFill>
                <a:highlight>
                  <a:srgbClr val="FFFFFF"/>
                </a:highlight>
                <a:latin typeface="Roboto"/>
                <a:ea typeface="Roboto"/>
                <a:cs typeface="Roboto"/>
                <a:sym typeface="Roboto"/>
              </a:rPr>
              <a:t>Incident Detection and Investigation:</a:t>
            </a:r>
            <a:endParaRPr sz="3000">
              <a:solidFill>
                <a:srgbClr val="0D0D0D"/>
              </a:solidFill>
              <a:highlight>
                <a:srgbClr val="FFFFFF"/>
              </a:highlight>
              <a:latin typeface="Roboto"/>
              <a:ea typeface="Roboto"/>
              <a:cs typeface="Roboto"/>
              <a:sym typeface="Roboto"/>
            </a:endParaRPr>
          </a:p>
          <a:p>
            <a:pPr indent="-419100" lvl="1" marL="914400" rtl="0" algn="l">
              <a:lnSpc>
                <a:spcPct val="115000"/>
              </a:lnSpc>
              <a:spcBef>
                <a:spcPts val="0"/>
              </a:spcBef>
              <a:spcAft>
                <a:spcPts val="0"/>
              </a:spcAft>
              <a:buClr>
                <a:srgbClr val="0D0D0D"/>
              </a:buClr>
              <a:buSzPts val="3000"/>
              <a:buFont typeface="Roboto"/>
              <a:buChar char="●"/>
            </a:pPr>
            <a:r>
              <a:rPr lang="en-US" sz="3000">
                <a:solidFill>
                  <a:srgbClr val="0D0D0D"/>
                </a:solidFill>
                <a:highlight>
                  <a:srgbClr val="FFFFFF"/>
                </a:highlight>
                <a:latin typeface="Roboto"/>
                <a:ea typeface="Roboto"/>
                <a:cs typeface="Roboto"/>
                <a:sym typeface="Roboto"/>
              </a:rPr>
              <a:t>Security Incidents: By integrating with the Axis Security Application Access Cloud, the app helps detect and investigate potential security incidents more effectively. Leveraging Splunk's powerful analytics, VSI can identify security threats and anomalies quickly.</a:t>
            </a:r>
            <a:endParaRPr sz="3000">
              <a:solidFill>
                <a:srgbClr val="0D0D0D"/>
              </a:solidFill>
              <a:highlight>
                <a:srgbClr val="FFFFFF"/>
              </a:highlight>
              <a:latin typeface="Roboto"/>
              <a:ea typeface="Roboto"/>
              <a:cs typeface="Roboto"/>
              <a:sym typeface="Roboto"/>
            </a:endParaRPr>
          </a:p>
          <a:p>
            <a:pPr indent="-419100" lvl="1" marL="914400" rtl="0" algn="l">
              <a:lnSpc>
                <a:spcPct val="115000"/>
              </a:lnSpc>
              <a:spcBef>
                <a:spcPts val="0"/>
              </a:spcBef>
              <a:spcAft>
                <a:spcPts val="0"/>
              </a:spcAft>
              <a:buClr>
                <a:srgbClr val="0D0D0D"/>
              </a:buClr>
              <a:buSzPts val="3000"/>
              <a:buFont typeface="Roboto"/>
              <a:buChar char="●"/>
            </a:pPr>
            <a:r>
              <a:rPr lang="en-US" sz="3000">
                <a:solidFill>
                  <a:srgbClr val="0D0D0D"/>
                </a:solidFill>
                <a:highlight>
                  <a:srgbClr val="FFFFFF"/>
                </a:highlight>
                <a:latin typeface="Roboto"/>
                <a:ea typeface="Roboto"/>
                <a:cs typeface="Roboto"/>
                <a:sym typeface="Roboto"/>
              </a:rPr>
              <a:t>Detailed Insights: The app provides detailed insights into potential security threats, allowing for rapid investigation and response.</a:t>
            </a:r>
            <a:endParaRPr sz="3000">
              <a:solidFill>
                <a:srgbClr val="0D0D0D"/>
              </a:solidFill>
              <a:highlight>
                <a:srgbClr val="FFFFFF"/>
              </a:highlight>
              <a:latin typeface="Roboto"/>
              <a:ea typeface="Roboto"/>
              <a:cs typeface="Roboto"/>
              <a:sym typeface="Roboto"/>
            </a:endParaRPr>
          </a:p>
          <a:p>
            <a:pPr indent="0" lvl="0" marL="0" rtl="0" algn="l">
              <a:lnSpc>
                <a:spcPct val="115000"/>
              </a:lnSpc>
              <a:spcBef>
                <a:spcPts val="3600"/>
              </a:spcBef>
              <a:spcAft>
                <a:spcPts val="0"/>
              </a:spcAft>
              <a:buClr>
                <a:schemeClr val="dk1"/>
              </a:buClr>
              <a:buSzPts val="1100"/>
              <a:buFont typeface="Arial"/>
              <a:buNone/>
            </a:pPr>
            <a:r>
              <a:t/>
            </a:r>
            <a:endParaRPr sz="35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Add-On App - </a:t>
            </a:r>
            <a:r>
              <a:rPr lang="en-US">
                <a:solidFill>
                  <a:schemeClr val="dk1"/>
                </a:solidFill>
              </a:rPr>
              <a:t>Axis Security App for Splunk</a:t>
            </a:r>
            <a:endParaRPr/>
          </a:p>
        </p:txBody>
      </p:sp>
      <p:sp>
        <p:nvSpPr>
          <p:cNvPr id="1371" name="Google Shape;1371;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2" name="Google Shape;1372;p90"/>
          <p:cNvSpPr txBox="1"/>
          <p:nvPr/>
        </p:nvSpPr>
        <p:spPr>
          <a:xfrm>
            <a:off x="656175" y="2333050"/>
            <a:ext cx="22989900" cy="11385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600"/>
              </a:spcBef>
              <a:spcAft>
                <a:spcPts val="0"/>
              </a:spcAft>
              <a:buNone/>
            </a:pPr>
            <a:r>
              <a:rPr lang="en-US" sz="2800">
                <a:solidFill>
                  <a:srgbClr val="0D0D0D"/>
                </a:solidFill>
                <a:highlight>
                  <a:srgbClr val="FFFFFF"/>
                </a:highlight>
                <a:latin typeface="Roboto"/>
                <a:ea typeface="Roboto"/>
                <a:cs typeface="Roboto"/>
                <a:sym typeface="Roboto"/>
              </a:rPr>
              <a:t>3.	Zero Trust Network Access (ZTNA):</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210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Adaptive Access Controls: Supports Zero Trust principles by ensuring that only authenticated and authorized users can access specific applications. Continuous monitoring and adaptive access controls based on user behavior and device posture enhance security.</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Authenticated and Authorized Access: Ensures that access to applications is granted based on strict authentication and authorization protocols.</a:t>
            </a:r>
            <a:endParaRPr sz="2800">
              <a:solidFill>
                <a:srgbClr val="0D0D0D"/>
              </a:solidFill>
              <a:highlight>
                <a:srgbClr val="FFFFFF"/>
              </a:highlight>
              <a:latin typeface="Roboto"/>
              <a:ea typeface="Roboto"/>
              <a:cs typeface="Roboto"/>
              <a:sym typeface="Roboto"/>
            </a:endParaRPr>
          </a:p>
          <a:p>
            <a:pPr indent="0" lvl="0" marL="0" rtl="0" algn="l">
              <a:lnSpc>
                <a:spcPct val="100000"/>
              </a:lnSpc>
              <a:spcBef>
                <a:spcPts val="3600"/>
              </a:spcBef>
              <a:spcAft>
                <a:spcPts val="0"/>
              </a:spcAft>
              <a:buNone/>
            </a:pPr>
            <a:r>
              <a:rPr lang="en-US" sz="2800">
                <a:solidFill>
                  <a:srgbClr val="0D0D0D"/>
                </a:solidFill>
                <a:highlight>
                  <a:srgbClr val="FFFFFF"/>
                </a:highlight>
                <a:latin typeface="Roboto"/>
                <a:ea typeface="Roboto"/>
                <a:cs typeface="Roboto"/>
                <a:sym typeface="Roboto"/>
              </a:rPr>
              <a:t>4.	Integration with CrowdStrike:</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210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Endpoint Security: Integration with the CrowdStrike Falcon platform ensures that only secure devices can access sensitive internal resources. This provides an additional layer of protection by enhancing endpoint security.</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Enhanced Protection: The integration adds another layer of security, ensuring that devices accessing VSI's resources are secure.</a:t>
            </a:r>
            <a:endParaRPr sz="2800">
              <a:solidFill>
                <a:srgbClr val="0D0D0D"/>
              </a:solidFill>
              <a:highlight>
                <a:srgbClr val="FFFFFF"/>
              </a:highlight>
              <a:latin typeface="Roboto"/>
              <a:ea typeface="Roboto"/>
              <a:cs typeface="Roboto"/>
              <a:sym typeface="Roboto"/>
            </a:endParaRPr>
          </a:p>
          <a:p>
            <a:pPr indent="0" lvl="0" marL="0" rtl="0" algn="l">
              <a:lnSpc>
                <a:spcPct val="100000"/>
              </a:lnSpc>
              <a:spcBef>
                <a:spcPts val="3600"/>
              </a:spcBef>
              <a:spcAft>
                <a:spcPts val="0"/>
              </a:spcAft>
              <a:buNone/>
            </a:pPr>
            <a:r>
              <a:rPr lang="en-US" sz="2800">
                <a:solidFill>
                  <a:srgbClr val="0D0D0D"/>
                </a:solidFill>
                <a:highlight>
                  <a:srgbClr val="FFFFFF"/>
                </a:highlight>
                <a:latin typeface="Roboto"/>
                <a:ea typeface="Roboto"/>
                <a:cs typeface="Roboto"/>
                <a:sym typeface="Roboto"/>
              </a:rPr>
              <a:t>5.	Ease of Deployment:</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210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Business Logic Cloud Overlay: The app operates as a business logic cloud overlay at the application layer, simplifying the process of securing access to applications without requiring significant changes to the network infrastructure.</a:t>
            </a:r>
            <a:endParaRPr sz="2800">
              <a:solidFill>
                <a:srgbClr val="0D0D0D"/>
              </a:solidFill>
              <a:highlight>
                <a:srgbClr val="FFFFFF"/>
              </a:highlight>
              <a:latin typeface="Roboto"/>
              <a:ea typeface="Roboto"/>
              <a:cs typeface="Roboto"/>
              <a:sym typeface="Roboto"/>
            </a:endParaRPr>
          </a:p>
          <a:p>
            <a:pPr indent="-406400" lvl="1" marL="914400" rtl="0" algn="l">
              <a:lnSpc>
                <a:spcPct val="100000"/>
              </a:lnSpc>
              <a:spcBef>
                <a:spcPts val="0"/>
              </a:spcBef>
              <a:spcAft>
                <a:spcPts val="0"/>
              </a:spcAft>
              <a:buClr>
                <a:srgbClr val="0D0D0D"/>
              </a:buClr>
              <a:buSzPts val="2800"/>
              <a:buFont typeface="Roboto"/>
              <a:buChar char="●"/>
            </a:pPr>
            <a:r>
              <a:rPr lang="en-US" sz="2800">
                <a:solidFill>
                  <a:srgbClr val="0D0D0D"/>
                </a:solidFill>
                <a:highlight>
                  <a:srgbClr val="FFFFFF"/>
                </a:highlight>
                <a:latin typeface="Roboto"/>
                <a:ea typeface="Roboto"/>
                <a:cs typeface="Roboto"/>
                <a:sym typeface="Roboto"/>
              </a:rPr>
              <a:t>Simplified Security: Easy deployment and operation make it a practical solution for enhancing security without disrupting existing infrastructure.</a:t>
            </a:r>
            <a:endParaRPr sz="2800">
              <a:solidFill>
                <a:srgbClr val="0D0D0D"/>
              </a:solidFill>
              <a:highlight>
                <a:srgbClr val="FFFFFF"/>
              </a:highlight>
              <a:latin typeface="Roboto"/>
              <a:ea typeface="Roboto"/>
              <a:cs typeface="Roboto"/>
              <a:sym typeface="Roboto"/>
            </a:endParaRPr>
          </a:p>
          <a:p>
            <a:pPr indent="0" lvl="0" marL="0" rtl="0" algn="l">
              <a:lnSpc>
                <a:spcPct val="100000"/>
              </a:lnSpc>
              <a:spcBef>
                <a:spcPts val="3600"/>
              </a:spcBef>
              <a:spcAft>
                <a:spcPts val="0"/>
              </a:spcAft>
              <a:buClr>
                <a:schemeClr val="dk1"/>
              </a:buClr>
              <a:buSzPts val="1100"/>
              <a:buFont typeface="Arial"/>
              <a:buNone/>
            </a:pPr>
            <a:r>
              <a:rPr b="1" lang="en-US" sz="2800">
                <a:solidFill>
                  <a:srgbClr val="0D0D0D"/>
                </a:solidFill>
                <a:highlight>
                  <a:srgbClr val="FFFFFF"/>
                </a:highlight>
                <a:latin typeface="Roboto"/>
                <a:ea typeface="Roboto"/>
                <a:cs typeface="Roboto"/>
                <a:sym typeface="Roboto"/>
              </a:rPr>
              <a:t>Conclusion:</a:t>
            </a:r>
            <a:endParaRPr b="1" sz="2800">
              <a:solidFill>
                <a:srgbClr val="0D0D0D"/>
              </a:solidFill>
              <a:highlight>
                <a:srgbClr val="FFFFFF"/>
              </a:highlight>
              <a:latin typeface="Roboto"/>
              <a:ea typeface="Roboto"/>
              <a:cs typeface="Roboto"/>
              <a:sym typeface="Roboto"/>
            </a:endParaRPr>
          </a:p>
          <a:p>
            <a:pPr indent="0" lvl="0" marL="0" rtl="0" algn="l">
              <a:lnSpc>
                <a:spcPct val="100000"/>
              </a:lnSpc>
              <a:spcBef>
                <a:spcPts val="200"/>
              </a:spcBef>
              <a:spcAft>
                <a:spcPts val="0"/>
              </a:spcAft>
              <a:buClr>
                <a:schemeClr val="dk1"/>
              </a:buClr>
              <a:buSzPts val="1100"/>
              <a:buFont typeface="Arial"/>
              <a:buNone/>
            </a:pPr>
            <a:r>
              <a:rPr lang="en-US" sz="2800">
                <a:solidFill>
                  <a:srgbClr val="0D0D0D"/>
                </a:solidFill>
                <a:highlight>
                  <a:srgbClr val="FFFFFF"/>
                </a:highlight>
                <a:latin typeface="Roboto"/>
                <a:ea typeface="Roboto"/>
                <a:cs typeface="Roboto"/>
                <a:sym typeface="Roboto"/>
              </a:rPr>
              <a:t>By implementing the Axis Security app for Splunk, VSI can significantly enhance its security operations. The app provides detailed visibility into user activities and application usage, improves incident response capabilities, and supports a Zero Trust security model. This ensures that VSI's critical assets are protected against potential threats posed by JobeCorp or other malicious actors, maintaining the security and integrity of its operations.</a:t>
            </a:r>
            <a:endParaRPr sz="2800">
              <a:solidFill>
                <a:srgbClr val="0D0D0D"/>
              </a:solidFill>
              <a:highlight>
                <a:srgbClr val="FFFFFF"/>
              </a:highlight>
              <a:latin typeface="Roboto"/>
              <a:ea typeface="Roboto"/>
              <a:cs typeface="Roboto"/>
              <a:sym typeface="Roboto"/>
            </a:endParaRPr>
          </a:p>
          <a:p>
            <a:pPr indent="0" lvl="0" marL="0" rtl="0" algn="l">
              <a:spcBef>
                <a:spcPts val="1500"/>
              </a:spcBef>
              <a:spcAft>
                <a:spcPts val="0"/>
              </a:spcAft>
              <a:buNone/>
            </a:pPr>
            <a:r>
              <a:t/>
            </a:r>
            <a:endParaRPr sz="3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sp>
        <p:nvSpPr>
          <p:cNvPr id="1378" name="Google Shape;1378;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0" name="Google Shape;1380;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None/>
            </a:pPr>
            <a:r>
              <a:rPr lang="en-US"/>
              <a:t>The data contained in these logs include:</a:t>
            </a:r>
            <a:endParaRPr/>
          </a:p>
          <a:p>
            <a:pPr indent="-317500" lvl="0" marL="457200" rtl="0" algn="l">
              <a:spcBef>
                <a:spcPts val="0"/>
              </a:spcBef>
              <a:spcAft>
                <a:spcPts val="0"/>
              </a:spcAft>
              <a:buSzPts val="1400"/>
              <a:buChar char="●"/>
            </a:pPr>
            <a:r>
              <a:rPr lang="en-US"/>
              <a:t>Signature_ID</a:t>
            </a:r>
            <a:endParaRPr/>
          </a:p>
          <a:p>
            <a:pPr indent="-317500" lvl="0" marL="457200" rtl="0" algn="l">
              <a:spcBef>
                <a:spcPts val="0"/>
              </a:spcBef>
              <a:spcAft>
                <a:spcPts val="0"/>
              </a:spcAft>
              <a:buSzPts val="1400"/>
              <a:buChar char="●"/>
            </a:pPr>
            <a:r>
              <a:rPr lang="en-US"/>
              <a:t>Signature</a:t>
            </a:r>
            <a:endParaRPr/>
          </a:p>
          <a:p>
            <a:pPr indent="-317500" lvl="0" marL="457200" rtl="0" algn="l">
              <a:spcBef>
                <a:spcPts val="0"/>
              </a:spcBef>
              <a:spcAft>
                <a:spcPts val="0"/>
              </a:spcAft>
              <a:buSzPts val="1400"/>
              <a:buChar char="●"/>
            </a:pPr>
            <a:r>
              <a:rPr lang="en-US"/>
              <a:t>User</a:t>
            </a:r>
            <a:endParaRPr/>
          </a:p>
          <a:p>
            <a:pPr indent="-317500" lvl="0" marL="457200" rtl="0" algn="l">
              <a:spcBef>
                <a:spcPts val="0"/>
              </a:spcBef>
              <a:spcAft>
                <a:spcPts val="0"/>
              </a:spcAft>
              <a:buSzPts val="1400"/>
              <a:buChar char="●"/>
            </a:pPr>
            <a:r>
              <a:rPr lang="en-US"/>
              <a:t>Status</a:t>
            </a:r>
            <a:endParaRPr/>
          </a:p>
          <a:p>
            <a:pPr indent="-317500" lvl="0" marL="457200" rtl="0" algn="l">
              <a:spcBef>
                <a:spcPts val="0"/>
              </a:spcBef>
              <a:spcAft>
                <a:spcPts val="0"/>
              </a:spcAft>
              <a:buSzPts val="1400"/>
              <a:buChar char="●"/>
            </a:pPr>
            <a:r>
              <a:rPr lang="en-US"/>
              <a:t>Severity</a:t>
            </a:r>
            <a:endParaRPr/>
          </a:p>
        </p:txBody>
      </p:sp>
      <p:sp>
        <p:nvSpPr>
          <p:cNvPr id="1381" name="Google Shape;1381;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2" name="Google Shape;1382;p91"/>
          <p:cNvSpPr txBox="1"/>
          <p:nvPr>
            <p:ph idx="5" type="subTitle"/>
          </p:nvPr>
        </p:nvSpPr>
        <p:spPr>
          <a:xfrm>
            <a:off x="11908365" y="5701600"/>
            <a:ext cx="11459400" cy="6785700"/>
          </a:xfrm>
          <a:prstGeom prst="rect">
            <a:avLst/>
          </a:prstGeom>
        </p:spPr>
        <p:txBody>
          <a:bodyPr anchorCtr="0" anchor="t" bIns="0" lIns="1219000" spcFirstLastPara="1" rIns="121900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The data contained in these logs include: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Method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Referer_domain</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Status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Clientip</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Useragent</a:t>
            </a:r>
            <a:endParaRPr>
              <a:solidFill>
                <a:schemeClr val="dk1"/>
              </a:solidFill>
            </a:endParaRPr>
          </a:p>
        </p:txBody>
      </p:sp>
      <p:sp>
        <p:nvSpPr>
          <p:cNvPr id="1383" name="Google Shape;1383;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4" name="Google Shape;1384;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5" name="Google Shape;1385;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